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sldIdLst>
    <p:sldId id="256" r:id="rId2"/>
    <p:sldId id="279" r:id="rId3"/>
    <p:sldId id="303" r:id="rId4"/>
    <p:sldId id="301" r:id="rId5"/>
    <p:sldId id="300" r:id="rId6"/>
    <p:sldId id="302" r:id="rId7"/>
    <p:sldId id="306" r:id="rId8"/>
    <p:sldId id="304" r:id="rId9"/>
    <p:sldId id="305" r:id="rId10"/>
    <p:sldId id="310" r:id="rId11"/>
    <p:sldId id="309" r:id="rId12"/>
    <p:sldId id="311" r:id="rId13"/>
    <p:sldId id="312" r:id="rId14"/>
    <p:sldId id="313" r:id="rId15"/>
    <p:sldId id="314" r:id="rId16"/>
    <p:sldId id="308"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6E97"/>
    <a:srgbClr val="2E75B6"/>
    <a:srgbClr val="009A46"/>
    <a:srgbClr val="90B2D0"/>
    <a:srgbClr val="F08F14"/>
    <a:srgbClr val="FFFFFF"/>
    <a:srgbClr val="F8F8F8"/>
    <a:srgbClr val="73A9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6" autoAdjust="0"/>
    <p:restoredTop sz="90146" autoAdjust="0"/>
  </p:normalViewPr>
  <p:slideViewPr>
    <p:cSldViewPr snapToGrid="0" showGuides="1">
      <p:cViewPr varScale="1">
        <p:scale>
          <a:sx n="62" d="100"/>
          <a:sy n="62" d="100"/>
        </p:scale>
        <p:origin x="1014" y="4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C2134F-DE87-42E8-B0FC-96F5C9CF8A1A}" type="datetimeFigureOut">
              <a:rPr lang="en-GB" smtClean="0"/>
              <a:t>23/04/2023</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4B35E1-9AA0-4E03-A25C-1859EA53407C}" type="slidenum">
              <a:rPr lang="en-GB" smtClean="0"/>
              <a:t>‹Nº›</a:t>
            </a:fld>
            <a:endParaRPr lang="en-GB"/>
          </a:p>
        </p:txBody>
      </p:sp>
    </p:spTree>
    <p:extLst>
      <p:ext uri="{BB962C8B-B14F-4D97-AF65-F5344CB8AC3E}">
        <p14:creationId xmlns:p14="http://schemas.microsoft.com/office/powerpoint/2010/main" val="1041476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1</a:t>
            </a:fld>
            <a:endParaRPr lang="en-GB"/>
          </a:p>
        </p:txBody>
      </p:sp>
    </p:spTree>
    <p:extLst>
      <p:ext uri="{BB962C8B-B14F-4D97-AF65-F5344CB8AC3E}">
        <p14:creationId xmlns:p14="http://schemas.microsoft.com/office/powerpoint/2010/main" val="1887489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10</a:t>
            </a:fld>
            <a:endParaRPr lang="en-GB"/>
          </a:p>
        </p:txBody>
      </p:sp>
    </p:spTree>
    <p:extLst>
      <p:ext uri="{BB962C8B-B14F-4D97-AF65-F5344CB8AC3E}">
        <p14:creationId xmlns:p14="http://schemas.microsoft.com/office/powerpoint/2010/main" val="1028512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11</a:t>
            </a:fld>
            <a:endParaRPr lang="en-GB"/>
          </a:p>
        </p:txBody>
      </p:sp>
    </p:spTree>
    <p:extLst>
      <p:ext uri="{BB962C8B-B14F-4D97-AF65-F5344CB8AC3E}">
        <p14:creationId xmlns:p14="http://schemas.microsoft.com/office/powerpoint/2010/main" val="3967310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12</a:t>
            </a:fld>
            <a:endParaRPr lang="en-GB"/>
          </a:p>
        </p:txBody>
      </p:sp>
    </p:spTree>
    <p:extLst>
      <p:ext uri="{BB962C8B-B14F-4D97-AF65-F5344CB8AC3E}">
        <p14:creationId xmlns:p14="http://schemas.microsoft.com/office/powerpoint/2010/main" val="1655347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13</a:t>
            </a:fld>
            <a:endParaRPr lang="en-GB"/>
          </a:p>
        </p:txBody>
      </p:sp>
    </p:spTree>
    <p:extLst>
      <p:ext uri="{BB962C8B-B14F-4D97-AF65-F5344CB8AC3E}">
        <p14:creationId xmlns:p14="http://schemas.microsoft.com/office/powerpoint/2010/main" val="10161885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14</a:t>
            </a:fld>
            <a:endParaRPr lang="en-GB"/>
          </a:p>
        </p:txBody>
      </p:sp>
    </p:spTree>
    <p:extLst>
      <p:ext uri="{BB962C8B-B14F-4D97-AF65-F5344CB8AC3E}">
        <p14:creationId xmlns:p14="http://schemas.microsoft.com/office/powerpoint/2010/main" val="3653075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15</a:t>
            </a:fld>
            <a:endParaRPr lang="en-GB"/>
          </a:p>
        </p:txBody>
      </p:sp>
    </p:spTree>
    <p:extLst>
      <p:ext uri="{BB962C8B-B14F-4D97-AF65-F5344CB8AC3E}">
        <p14:creationId xmlns:p14="http://schemas.microsoft.com/office/powerpoint/2010/main" val="1719901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16</a:t>
            </a:fld>
            <a:endParaRPr lang="en-GB"/>
          </a:p>
        </p:txBody>
      </p:sp>
    </p:spTree>
    <p:extLst>
      <p:ext uri="{BB962C8B-B14F-4D97-AF65-F5344CB8AC3E}">
        <p14:creationId xmlns:p14="http://schemas.microsoft.com/office/powerpoint/2010/main" val="4244053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2</a:t>
            </a:fld>
            <a:endParaRPr lang="en-GB"/>
          </a:p>
        </p:txBody>
      </p:sp>
    </p:spTree>
    <p:extLst>
      <p:ext uri="{BB962C8B-B14F-4D97-AF65-F5344CB8AC3E}">
        <p14:creationId xmlns:p14="http://schemas.microsoft.com/office/powerpoint/2010/main" val="2344139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3</a:t>
            </a:fld>
            <a:endParaRPr lang="en-GB"/>
          </a:p>
        </p:txBody>
      </p:sp>
    </p:spTree>
    <p:extLst>
      <p:ext uri="{BB962C8B-B14F-4D97-AF65-F5344CB8AC3E}">
        <p14:creationId xmlns:p14="http://schemas.microsoft.com/office/powerpoint/2010/main" val="1096931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4</a:t>
            </a:fld>
            <a:endParaRPr lang="en-GB"/>
          </a:p>
        </p:txBody>
      </p:sp>
    </p:spTree>
    <p:extLst>
      <p:ext uri="{BB962C8B-B14F-4D97-AF65-F5344CB8AC3E}">
        <p14:creationId xmlns:p14="http://schemas.microsoft.com/office/powerpoint/2010/main" val="2361324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5</a:t>
            </a:fld>
            <a:endParaRPr lang="en-GB"/>
          </a:p>
        </p:txBody>
      </p:sp>
    </p:spTree>
    <p:extLst>
      <p:ext uri="{BB962C8B-B14F-4D97-AF65-F5344CB8AC3E}">
        <p14:creationId xmlns:p14="http://schemas.microsoft.com/office/powerpoint/2010/main" val="1116844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6</a:t>
            </a:fld>
            <a:endParaRPr lang="en-GB"/>
          </a:p>
        </p:txBody>
      </p:sp>
    </p:spTree>
    <p:extLst>
      <p:ext uri="{BB962C8B-B14F-4D97-AF65-F5344CB8AC3E}">
        <p14:creationId xmlns:p14="http://schemas.microsoft.com/office/powerpoint/2010/main" val="3379341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7</a:t>
            </a:fld>
            <a:endParaRPr lang="en-GB"/>
          </a:p>
        </p:txBody>
      </p:sp>
    </p:spTree>
    <p:extLst>
      <p:ext uri="{BB962C8B-B14F-4D97-AF65-F5344CB8AC3E}">
        <p14:creationId xmlns:p14="http://schemas.microsoft.com/office/powerpoint/2010/main" val="1213507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8</a:t>
            </a:fld>
            <a:endParaRPr lang="en-GB"/>
          </a:p>
        </p:txBody>
      </p:sp>
    </p:spTree>
    <p:extLst>
      <p:ext uri="{BB962C8B-B14F-4D97-AF65-F5344CB8AC3E}">
        <p14:creationId xmlns:p14="http://schemas.microsoft.com/office/powerpoint/2010/main" val="932153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10"/>
          </p:nvPr>
        </p:nvSpPr>
        <p:spPr/>
        <p:txBody>
          <a:bodyPr/>
          <a:lstStyle/>
          <a:p>
            <a:fld id="{374B35E1-9AA0-4E03-A25C-1859EA53407C}" type="slidenum">
              <a:rPr lang="en-GB" smtClean="0"/>
              <a:t>9</a:t>
            </a:fld>
            <a:endParaRPr lang="en-GB"/>
          </a:p>
        </p:txBody>
      </p:sp>
    </p:spTree>
    <p:extLst>
      <p:ext uri="{BB962C8B-B14F-4D97-AF65-F5344CB8AC3E}">
        <p14:creationId xmlns:p14="http://schemas.microsoft.com/office/powerpoint/2010/main" val="2960982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B160583F-EB72-42F0-93BF-0E219E1347ED}" type="datetimeFigureOut">
              <a:rPr lang="es-ES" smtClean="0"/>
              <a:t>23/04/2023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B3A63C8-A4E0-4B5F-A650-9636B781C97C}" type="slidenum">
              <a:rPr lang="es-ES" smtClean="0"/>
              <a:t>‹Nº›</a:t>
            </a:fld>
            <a:endParaRPr lang="es-ES"/>
          </a:p>
        </p:txBody>
      </p:sp>
    </p:spTree>
    <p:extLst>
      <p:ext uri="{BB962C8B-B14F-4D97-AF65-F5344CB8AC3E}">
        <p14:creationId xmlns:p14="http://schemas.microsoft.com/office/powerpoint/2010/main" val="9958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B160583F-EB72-42F0-93BF-0E219E1347ED}" type="datetimeFigureOut">
              <a:rPr lang="es-ES" smtClean="0"/>
              <a:t>23/04/2023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B3A63C8-A4E0-4B5F-A650-9636B781C97C}" type="slidenum">
              <a:rPr lang="es-ES" smtClean="0"/>
              <a:t>‹Nº›</a:t>
            </a:fld>
            <a:endParaRPr lang="es-ES"/>
          </a:p>
        </p:txBody>
      </p:sp>
    </p:spTree>
    <p:extLst>
      <p:ext uri="{BB962C8B-B14F-4D97-AF65-F5344CB8AC3E}">
        <p14:creationId xmlns:p14="http://schemas.microsoft.com/office/powerpoint/2010/main" val="225722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B160583F-EB72-42F0-93BF-0E219E1347ED}" type="datetimeFigureOut">
              <a:rPr lang="es-ES" smtClean="0"/>
              <a:t>23/04/2023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B3A63C8-A4E0-4B5F-A650-9636B781C97C}" type="slidenum">
              <a:rPr lang="es-ES" smtClean="0"/>
              <a:t>‹Nº›</a:t>
            </a:fld>
            <a:endParaRPr lang="es-ES"/>
          </a:p>
        </p:txBody>
      </p:sp>
    </p:spTree>
    <p:extLst>
      <p:ext uri="{BB962C8B-B14F-4D97-AF65-F5344CB8AC3E}">
        <p14:creationId xmlns:p14="http://schemas.microsoft.com/office/powerpoint/2010/main" val="1502567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B160583F-EB72-42F0-93BF-0E219E1347ED}" type="datetimeFigureOut">
              <a:rPr lang="es-ES" smtClean="0"/>
              <a:t>23/04/2023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B3A63C8-A4E0-4B5F-A650-9636B781C97C}" type="slidenum">
              <a:rPr lang="es-ES" smtClean="0"/>
              <a:t>‹Nº›</a:t>
            </a:fld>
            <a:endParaRPr lang="es-ES"/>
          </a:p>
        </p:txBody>
      </p:sp>
    </p:spTree>
    <p:extLst>
      <p:ext uri="{BB962C8B-B14F-4D97-AF65-F5344CB8AC3E}">
        <p14:creationId xmlns:p14="http://schemas.microsoft.com/office/powerpoint/2010/main" val="2986917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B160583F-EB72-42F0-93BF-0E219E1347ED}" type="datetimeFigureOut">
              <a:rPr lang="es-ES" smtClean="0"/>
              <a:t>23/04/2023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B3A63C8-A4E0-4B5F-A650-9636B781C97C}" type="slidenum">
              <a:rPr lang="es-ES" smtClean="0"/>
              <a:t>‹Nº›</a:t>
            </a:fld>
            <a:endParaRPr lang="es-ES"/>
          </a:p>
        </p:txBody>
      </p:sp>
    </p:spTree>
    <p:extLst>
      <p:ext uri="{BB962C8B-B14F-4D97-AF65-F5344CB8AC3E}">
        <p14:creationId xmlns:p14="http://schemas.microsoft.com/office/powerpoint/2010/main" val="368809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B160583F-EB72-42F0-93BF-0E219E1347ED}" type="datetimeFigureOut">
              <a:rPr lang="es-ES" smtClean="0"/>
              <a:t>23/04/2023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B3A63C8-A4E0-4B5F-A650-9636B781C97C}" type="slidenum">
              <a:rPr lang="es-ES" smtClean="0"/>
              <a:t>‹Nº›</a:t>
            </a:fld>
            <a:endParaRPr lang="es-ES"/>
          </a:p>
        </p:txBody>
      </p:sp>
    </p:spTree>
    <p:extLst>
      <p:ext uri="{BB962C8B-B14F-4D97-AF65-F5344CB8AC3E}">
        <p14:creationId xmlns:p14="http://schemas.microsoft.com/office/powerpoint/2010/main" val="84432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B160583F-EB72-42F0-93BF-0E219E1347ED}" type="datetimeFigureOut">
              <a:rPr lang="es-ES" smtClean="0"/>
              <a:t>23/04/2023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B3A63C8-A4E0-4B5F-A650-9636B781C97C}" type="slidenum">
              <a:rPr lang="es-ES" smtClean="0"/>
              <a:t>‹Nº›</a:t>
            </a:fld>
            <a:endParaRPr lang="es-ES"/>
          </a:p>
        </p:txBody>
      </p:sp>
    </p:spTree>
    <p:extLst>
      <p:ext uri="{BB962C8B-B14F-4D97-AF65-F5344CB8AC3E}">
        <p14:creationId xmlns:p14="http://schemas.microsoft.com/office/powerpoint/2010/main" val="150766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B160583F-EB72-42F0-93BF-0E219E1347ED}" type="datetimeFigureOut">
              <a:rPr lang="es-ES" smtClean="0"/>
              <a:t>23/04/2023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B3A63C8-A4E0-4B5F-A650-9636B781C97C}" type="slidenum">
              <a:rPr lang="es-ES" smtClean="0"/>
              <a:t>‹Nº›</a:t>
            </a:fld>
            <a:endParaRPr lang="es-ES"/>
          </a:p>
        </p:txBody>
      </p:sp>
    </p:spTree>
    <p:extLst>
      <p:ext uri="{BB962C8B-B14F-4D97-AF65-F5344CB8AC3E}">
        <p14:creationId xmlns:p14="http://schemas.microsoft.com/office/powerpoint/2010/main" val="304514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160583F-EB72-42F0-93BF-0E219E1347ED}" type="datetimeFigureOut">
              <a:rPr lang="es-ES" smtClean="0"/>
              <a:t>23/04/2023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B3A63C8-A4E0-4B5F-A650-9636B781C97C}" type="slidenum">
              <a:rPr lang="es-ES" smtClean="0"/>
              <a:t>‹Nº›</a:t>
            </a:fld>
            <a:endParaRPr lang="es-ES"/>
          </a:p>
        </p:txBody>
      </p:sp>
    </p:spTree>
    <p:extLst>
      <p:ext uri="{BB962C8B-B14F-4D97-AF65-F5344CB8AC3E}">
        <p14:creationId xmlns:p14="http://schemas.microsoft.com/office/powerpoint/2010/main" val="2433334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B160583F-EB72-42F0-93BF-0E219E1347ED}" type="datetimeFigureOut">
              <a:rPr lang="es-ES" smtClean="0"/>
              <a:t>23/04/2023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B3A63C8-A4E0-4B5F-A650-9636B781C97C}" type="slidenum">
              <a:rPr lang="es-ES" smtClean="0"/>
              <a:t>‹Nº›</a:t>
            </a:fld>
            <a:endParaRPr lang="es-ES"/>
          </a:p>
        </p:txBody>
      </p:sp>
    </p:spTree>
    <p:extLst>
      <p:ext uri="{BB962C8B-B14F-4D97-AF65-F5344CB8AC3E}">
        <p14:creationId xmlns:p14="http://schemas.microsoft.com/office/powerpoint/2010/main" val="129995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B160583F-EB72-42F0-93BF-0E219E1347ED}" type="datetimeFigureOut">
              <a:rPr lang="es-ES" smtClean="0"/>
              <a:t>23/04/2023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B3A63C8-A4E0-4B5F-A650-9636B781C97C}" type="slidenum">
              <a:rPr lang="es-ES" smtClean="0"/>
              <a:t>‹Nº›</a:t>
            </a:fld>
            <a:endParaRPr lang="es-ES"/>
          </a:p>
        </p:txBody>
      </p:sp>
    </p:spTree>
    <p:extLst>
      <p:ext uri="{BB962C8B-B14F-4D97-AF65-F5344CB8AC3E}">
        <p14:creationId xmlns:p14="http://schemas.microsoft.com/office/powerpoint/2010/main" val="396027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0583F-EB72-42F0-93BF-0E219E1347ED}" type="datetimeFigureOut">
              <a:rPr lang="es-ES" smtClean="0"/>
              <a:t>23/04/2023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3A63C8-A4E0-4B5F-A650-9636B781C97C}" type="slidenum">
              <a:rPr lang="es-ES" smtClean="0"/>
              <a:t>‹Nº›</a:t>
            </a:fld>
            <a:endParaRPr lang="es-ES"/>
          </a:p>
        </p:txBody>
      </p:sp>
    </p:spTree>
    <p:extLst>
      <p:ext uri="{BB962C8B-B14F-4D97-AF65-F5344CB8AC3E}">
        <p14:creationId xmlns:p14="http://schemas.microsoft.com/office/powerpoint/2010/main" val="1591445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gespublica.unizar.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eca.es/44th-world-continuous-auditing-and-reporting-symposium/"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espublica.unizar.e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eca.es/44th-world-continuous-auditing-and-reporting-symposium/"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205706" y="2147708"/>
            <a:ext cx="9907976" cy="1784195"/>
          </a:xfrm>
        </p:spPr>
        <p:txBody>
          <a:bodyPr>
            <a:normAutofit fontScale="90000"/>
          </a:bodyPr>
          <a:lstStyle/>
          <a:p>
            <a:r>
              <a:rPr lang="en-US" sz="4800" b="1" dirty="0"/>
              <a:t>Towards more open forms of sustainability reporting in the public sector</a:t>
            </a:r>
            <a:endParaRPr lang="es-ES" sz="4800" dirty="0"/>
          </a:p>
        </p:txBody>
      </p:sp>
      <p:sp>
        <p:nvSpPr>
          <p:cNvPr id="3" name="Subtítulo 2"/>
          <p:cNvSpPr>
            <a:spLocks noGrp="1"/>
          </p:cNvSpPr>
          <p:nvPr>
            <p:ph type="subTitle" idx="1"/>
          </p:nvPr>
        </p:nvSpPr>
        <p:spPr>
          <a:xfrm>
            <a:off x="1523999" y="4475704"/>
            <a:ext cx="9144000" cy="2538078"/>
          </a:xfrm>
        </p:spPr>
        <p:txBody>
          <a:bodyPr>
            <a:normAutofit/>
          </a:bodyPr>
          <a:lstStyle/>
          <a:p>
            <a:r>
              <a:rPr lang="en-GB" dirty="0"/>
              <a:t>Sonia Royo and Ana </a:t>
            </a:r>
            <a:r>
              <a:rPr lang="en-GB" dirty="0" err="1"/>
              <a:t>Yetano</a:t>
            </a:r>
            <a:endParaRPr lang="en-GB" dirty="0"/>
          </a:p>
          <a:p>
            <a:r>
              <a:rPr lang="es-ES" altLang="ko-KR" sz="2000" u="sng" dirty="0">
                <a:ea typeface="굴림" pitchFamily="34" charset="-127"/>
                <a:hlinkClick r:id="rId3"/>
              </a:rPr>
              <a:t>h</a:t>
            </a:r>
            <a:r>
              <a:rPr lang="es-ES" altLang="es-ES" sz="2000" u="sng" dirty="0">
                <a:hlinkClick r:id="rId3"/>
              </a:rPr>
              <a:t>ttp://gespublica.unizar.es/</a:t>
            </a:r>
            <a:endParaRPr lang="en-GB" sz="2000" dirty="0"/>
          </a:p>
          <a:p>
            <a:endParaRPr lang="en-GB" sz="2000" dirty="0"/>
          </a:p>
          <a:p>
            <a:endParaRPr lang="en-GB" sz="2000" dirty="0"/>
          </a:p>
        </p:txBody>
      </p:sp>
      <p:pic>
        <p:nvPicPr>
          <p:cNvPr id="4" name="Imagen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5543" y="5888737"/>
            <a:ext cx="2863362" cy="894801"/>
          </a:xfrm>
          <a:prstGeom prst="rect">
            <a:avLst/>
          </a:prstGeom>
        </p:spPr>
      </p:pic>
      <p:sp>
        <p:nvSpPr>
          <p:cNvPr id="9" name="Rectángulo 8"/>
          <p:cNvSpPr/>
          <p:nvPr/>
        </p:nvSpPr>
        <p:spPr>
          <a:xfrm>
            <a:off x="1623620" y="430282"/>
            <a:ext cx="8944756" cy="885371"/>
          </a:xfrm>
          <a:prstGeom prst="rect">
            <a:avLst/>
          </a:prstGeom>
        </p:spPr>
        <p:txBody>
          <a:bodyPr wrap="none">
            <a:spAutoFit/>
          </a:bodyPr>
          <a:lstStyle/>
          <a:p>
            <a:pPr algn="ctr">
              <a:lnSpc>
                <a:spcPct val="90000"/>
              </a:lnSpc>
              <a:spcBef>
                <a:spcPts val="1000"/>
              </a:spcBef>
            </a:pPr>
            <a:r>
              <a:rPr lang="en-US" sz="2400" dirty="0"/>
              <a:t>56th World Continuous Auditing and Reporting Symposium (</a:t>
            </a:r>
            <a:r>
              <a:rPr lang="en-US" sz="2400" dirty="0" err="1"/>
              <a:t>WCARS</a:t>
            </a:r>
            <a:r>
              <a:rPr lang="en-US" sz="2400" dirty="0"/>
              <a:t>) </a:t>
            </a:r>
          </a:p>
          <a:p>
            <a:pPr algn="ctr">
              <a:lnSpc>
                <a:spcPct val="90000"/>
              </a:lnSpc>
              <a:spcBef>
                <a:spcPts val="1000"/>
              </a:spcBef>
            </a:pPr>
            <a:r>
              <a:rPr lang="en-US" sz="2400" dirty="0"/>
              <a:t> </a:t>
            </a:r>
            <a:r>
              <a:rPr lang="es-ES" sz="2000" dirty="0"/>
              <a:t>Banco de España, Madrid, April 27 &amp; 28, 2023</a:t>
            </a:r>
            <a:endParaRPr lang="en-US" sz="2000" dirty="0">
              <a:hlinkClick r:id="rId5"/>
            </a:endParaRPr>
          </a:p>
        </p:txBody>
      </p:sp>
      <p:pic>
        <p:nvPicPr>
          <p:cNvPr id="8" name="Picture 5">
            <a:extLst>
              <a:ext uri="{FF2B5EF4-FFF2-40B4-BE49-F238E27FC236}">
                <a16:creationId xmlns:a16="http://schemas.microsoft.com/office/drawing/2014/main" id="{38DC1BEE-1521-4838-B446-D8520A15AB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13316" y="5888737"/>
            <a:ext cx="2643139" cy="668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36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183990">
                <a:tc>
                  <a:txBody>
                    <a:bodyPr/>
                    <a:lstStyle/>
                    <a:p>
                      <a:pPr marL="0" algn="ctr" defTabSz="914400" rtl="0" eaLnBrk="1" latinLnBrk="0" hangingPunct="1"/>
                      <a:r>
                        <a:rPr lang="en-GB" sz="2000" b="1" kern="1200" noProof="0" dirty="0">
                          <a:solidFill>
                            <a:srgbClr val="90B2D0"/>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chemeClr val="bg1"/>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pic>
        <p:nvPicPr>
          <p:cNvPr id="3" name="Imagen 2">
            <a:extLst>
              <a:ext uri="{FF2B5EF4-FFF2-40B4-BE49-F238E27FC236}">
                <a16:creationId xmlns:a16="http://schemas.microsoft.com/office/drawing/2014/main" id="{00314A2D-A725-4998-8E4D-5DAFA0FB97C6}"/>
              </a:ext>
            </a:extLst>
          </p:cNvPr>
          <p:cNvPicPr>
            <a:picLocks noChangeAspect="1"/>
          </p:cNvPicPr>
          <p:nvPr/>
        </p:nvPicPr>
        <p:blipFill>
          <a:blip r:embed="rId3"/>
          <a:stretch>
            <a:fillRect/>
          </a:stretch>
        </p:blipFill>
        <p:spPr>
          <a:xfrm>
            <a:off x="1745988" y="548640"/>
            <a:ext cx="8700022" cy="6053328"/>
          </a:xfrm>
          <a:prstGeom prst="rect">
            <a:avLst/>
          </a:prstGeom>
        </p:spPr>
      </p:pic>
    </p:spTree>
    <p:extLst>
      <p:ext uri="{BB962C8B-B14F-4D97-AF65-F5344CB8AC3E}">
        <p14:creationId xmlns:p14="http://schemas.microsoft.com/office/powerpoint/2010/main" val="347941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183990">
                <a:tc>
                  <a:txBody>
                    <a:bodyPr/>
                    <a:lstStyle/>
                    <a:p>
                      <a:pPr marL="0" algn="ctr" defTabSz="914400" rtl="0" eaLnBrk="1" latinLnBrk="0" hangingPunct="1"/>
                      <a:r>
                        <a:rPr lang="en-GB" sz="2000" b="1" kern="1200" noProof="0" dirty="0">
                          <a:solidFill>
                            <a:srgbClr val="90B2D0"/>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chemeClr val="bg1"/>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sp>
        <p:nvSpPr>
          <p:cNvPr id="19" name="CuadroTexto 18">
            <a:extLst>
              <a:ext uri="{FF2B5EF4-FFF2-40B4-BE49-F238E27FC236}">
                <a16:creationId xmlns:a16="http://schemas.microsoft.com/office/drawing/2014/main" id="{F1A866EE-CD32-4F6A-9EAB-3C3AEF6D943D}"/>
              </a:ext>
            </a:extLst>
          </p:cNvPr>
          <p:cNvSpPr txBox="1"/>
          <p:nvPr/>
        </p:nvSpPr>
        <p:spPr>
          <a:xfrm>
            <a:off x="675778" y="1667223"/>
            <a:ext cx="10840442" cy="3785652"/>
          </a:xfrm>
          <a:prstGeom prst="rect">
            <a:avLst/>
          </a:prstGeom>
          <a:noFill/>
        </p:spPr>
        <p:txBody>
          <a:bodyPr wrap="square" rtlCol="0">
            <a:spAutoFit/>
          </a:bodyPr>
          <a:lstStyle/>
          <a:p>
            <a:pPr algn="just">
              <a:spcAft>
                <a:spcPts val="1200"/>
              </a:spcAft>
            </a:pPr>
            <a:r>
              <a:rPr lang="en-US" sz="2400" b="1" dirty="0" smtClean="0"/>
              <a:t>1. Sustainability </a:t>
            </a:r>
            <a:r>
              <a:rPr lang="en-US" sz="2400" b="1" dirty="0"/>
              <a:t>disclosures (content)</a:t>
            </a:r>
          </a:p>
          <a:p>
            <a:pPr marL="342900" indent="-342900" algn="just">
              <a:spcAft>
                <a:spcPts val="1200"/>
              </a:spcAft>
              <a:buFontTx/>
              <a:buChar char="-"/>
            </a:pPr>
            <a:r>
              <a:rPr lang="en-US" sz="2200" dirty="0"/>
              <a:t>Sustainability is a multidimensional concept. Not all dimensions would have the same relevance </a:t>
            </a:r>
            <a:r>
              <a:rPr lang="en-US" sz="2200" dirty="0" smtClean="0"/>
              <a:t>for all </a:t>
            </a:r>
            <a:r>
              <a:rPr lang="en-US" sz="2200" dirty="0"/>
              <a:t>public sector institutions</a:t>
            </a:r>
          </a:p>
          <a:p>
            <a:pPr marL="342900" indent="-342900" algn="just">
              <a:spcAft>
                <a:spcPts val="1200"/>
              </a:spcAft>
              <a:buFontTx/>
              <a:buChar char="-"/>
            </a:pPr>
            <a:r>
              <a:rPr lang="en-US" sz="2200" dirty="0" err="1"/>
              <a:t>GRI</a:t>
            </a:r>
            <a:r>
              <a:rPr lang="en-US" sz="2200" dirty="0"/>
              <a:t> (most widely used voluntary corporate social responsibility and SR framework worldwide). </a:t>
            </a:r>
            <a:r>
              <a:rPr lang="en-US" sz="2200" dirty="0" err="1"/>
              <a:t>GRI</a:t>
            </a:r>
            <a:r>
              <a:rPr lang="en-US" sz="2200" dirty="0"/>
              <a:t> Sector </a:t>
            </a:r>
            <a:r>
              <a:rPr lang="en-US" sz="2200" dirty="0" smtClean="0"/>
              <a:t>Standards</a:t>
            </a:r>
          </a:p>
          <a:p>
            <a:pPr marL="342900" indent="-342900" algn="just">
              <a:spcAft>
                <a:spcPts val="1200"/>
              </a:spcAft>
              <a:buFontTx/>
              <a:buChar char="-"/>
            </a:pPr>
            <a:r>
              <a:rPr lang="en-US" sz="2200" dirty="0" smtClean="0"/>
              <a:t>Recommendations </a:t>
            </a:r>
            <a:r>
              <a:rPr lang="en-US" sz="2200" dirty="0"/>
              <a:t>for SDG disclosure </a:t>
            </a:r>
            <a:r>
              <a:rPr lang="en-US" sz="2200" dirty="0" smtClean="0"/>
              <a:t>(Adams </a:t>
            </a:r>
            <a:r>
              <a:rPr lang="en-US" sz="2200" dirty="0"/>
              <a:t>et al. </a:t>
            </a:r>
            <a:r>
              <a:rPr lang="en-US" sz="2200" dirty="0" smtClean="0"/>
              <a:t>2020, </a:t>
            </a:r>
            <a:r>
              <a:rPr lang="en-US" sz="2200" dirty="0" err="1" smtClean="0"/>
              <a:t>IFAC</a:t>
            </a:r>
            <a:r>
              <a:rPr lang="en-US" sz="2200" dirty="0" smtClean="0"/>
              <a:t>, IIRC-</a:t>
            </a:r>
            <a:r>
              <a:rPr lang="en-US" sz="2200" dirty="0" err="1" smtClean="0"/>
              <a:t>IFRSF</a:t>
            </a:r>
            <a:r>
              <a:rPr lang="en-US" sz="2200" dirty="0"/>
              <a:t>): governance, strategy, management approach, </a:t>
            </a:r>
            <a:r>
              <a:rPr lang="en-US" sz="2200" dirty="0" smtClean="0"/>
              <a:t>performance </a:t>
            </a:r>
            <a:r>
              <a:rPr lang="en-US" sz="2200" dirty="0"/>
              <a:t>and targets</a:t>
            </a:r>
          </a:p>
          <a:p>
            <a:pPr marL="342900" indent="-342900" algn="just">
              <a:spcAft>
                <a:spcPts val="1200"/>
              </a:spcAft>
              <a:buFontTx/>
              <a:buChar char="-"/>
            </a:pPr>
            <a:r>
              <a:rPr lang="en-US" sz="2200" dirty="0"/>
              <a:t>Current movements to compulsory standards in the private sector, with key accounting organizations taking the lead </a:t>
            </a:r>
            <a:r>
              <a:rPr lang="en-US" sz="2200" dirty="0" smtClean="0"/>
              <a:t>(</a:t>
            </a:r>
            <a:r>
              <a:rPr lang="en-US" sz="2200" dirty="0" err="1" smtClean="0"/>
              <a:t>EFRAG</a:t>
            </a:r>
            <a:r>
              <a:rPr lang="en-US" sz="2200" dirty="0" smtClean="0"/>
              <a:t> </a:t>
            </a:r>
            <a:r>
              <a:rPr lang="en-US" sz="2200" dirty="0"/>
              <a:t>and </a:t>
            </a:r>
            <a:r>
              <a:rPr lang="en-US" sz="2200" dirty="0" err="1" smtClean="0"/>
              <a:t>IFRSF</a:t>
            </a:r>
            <a:r>
              <a:rPr lang="en-US" sz="2200" dirty="0" smtClean="0"/>
              <a:t>).</a:t>
            </a:r>
            <a:endParaRPr lang="en-US" sz="2200" dirty="0"/>
          </a:p>
        </p:txBody>
      </p:sp>
    </p:spTree>
    <p:extLst>
      <p:ext uri="{BB962C8B-B14F-4D97-AF65-F5344CB8AC3E}">
        <p14:creationId xmlns:p14="http://schemas.microsoft.com/office/powerpoint/2010/main" val="293868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183990">
                <a:tc>
                  <a:txBody>
                    <a:bodyPr/>
                    <a:lstStyle/>
                    <a:p>
                      <a:pPr marL="0" algn="ctr" defTabSz="914400" rtl="0" eaLnBrk="1" latinLnBrk="0" hangingPunct="1"/>
                      <a:r>
                        <a:rPr lang="en-GB" sz="2000" b="1" kern="1200" noProof="0" dirty="0">
                          <a:solidFill>
                            <a:srgbClr val="90B2D0"/>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chemeClr val="bg1"/>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sp>
        <p:nvSpPr>
          <p:cNvPr id="5" name="CuadroTexto 4">
            <a:extLst>
              <a:ext uri="{FF2B5EF4-FFF2-40B4-BE49-F238E27FC236}">
                <a16:creationId xmlns:a16="http://schemas.microsoft.com/office/drawing/2014/main" id="{F1A866EE-CD32-4F6A-9EAB-3C3AEF6D943D}"/>
              </a:ext>
            </a:extLst>
          </p:cNvPr>
          <p:cNvSpPr txBox="1"/>
          <p:nvPr/>
        </p:nvSpPr>
        <p:spPr>
          <a:xfrm>
            <a:off x="514243" y="1549235"/>
            <a:ext cx="10840442" cy="4462760"/>
          </a:xfrm>
          <a:prstGeom prst="rect">
            <a:avLst/>
          </a:prstGeom>
          <a:noFill/>
        </p:spPr>
        <p:txBody>
          <a:bodyPr wrap="square" rtlCol="0">
            <a:spAutoFit/>
          </a:bodyPr>
          <a:lstStyle/>
          <a:p>
            <a:pPr algn="just">
              <a:spcAft>
                <a:spcPts val="1200"/>
              </a:spcAft>
            </a:pPr>
            <a:r>
              <a:rPr lang="en-US" sz="2400" b="1" dirty="0"/>
              <a:t>2. Qualitative characteristics of the information </a:t>
            </a:r>
            <a:r>
              <a:rPr lang="en-US" sz="2400" b="1" dirty="0" smtClean="0"/>
              <a:t>disclosed</a:t>
            </a:r>
          </a:p>
          <a:p>
            <a:pPr marL="342900" indent="-342900" algn="just">
              <a:spcAft>
                <a:spcPts val="1200"/>
              </a:spcAft>
              <a:buFontTx/>
              <a:buChar char="-"/>
            </a:pPr>
            <a:r>
              <a:rPr lang="en-US" sz="2200" dirty="0" smtClean="0"/>
              <a:t>The qualitative </a:t>
            </a:r>
            <a:r>
              <a:rPr lang="en-US" sz="2200" dirty="0"/>
              <a:t>characteristics from financial reporting frameworks are also applicable to </a:t>
            </a:r>
            <a:r>
              <a:rPr lang="en-US" sz="2200" dirty="0" smtClean="0"/>
              <a:t>SR </a:t>
            </a:r>
            <a:r>
              <a:rPr lang="en-US" sz="2200" dirty="0"/>
              <a:t>(</a:t>
            </a:r>
            <a:r>
              <a:rPr lang="en-US" sz="2200" dirty="0" err="1"/>
              <a:t>IPSASB</a:t>
            </a:r>
            <a:r>
              <a:rPr lang="en-US" sz="2200" dirty="0"/>
              <a:t>, 2022). R</a:t>
            </a:r>
            <a:r>
              <a:rPr lang="en-US" sz="2200" dirty="0" smtClean="0"/>
              <a:t>elevance</a:t>
            </a:r>
            <a:r>
              <a:rPr lang="en-US" sz="2200" dirty="0"/>
              <a:t>, faithful representation, understandability, timeliness, comparability, and </a:t>
            </a:r>
            <a:r>
              <a:rPr lang="en-US" sz="2200" dirty="0" smtClean="0"/>
              <a:t>verifiability</a:t>
            </a:r>
          </a:p>
          <a:p>
            <a:pPr marL="342900" indent="-342900" algn="just">
              <a:spcAft>
                <a:spcPts val="1200"/>
              </a:spcAft>
              <a:buFontTx/>
              <a:buChar char="-"/>
            </a:pPr>
            <a:r>
              <a:rPr lang="en-US" sz="2200" dirty="0" smtClean="0"/>
              <a:t>Other recommended </a:t>
            </a:r>
            <a:r>
              <a:rPr lang="en-US" sz="2200" dirty="0"/>
              <a:t>principles of SDG disclosure </a:t>
            </a:r>
            <a:r>
              <a:rPr lang="en-US" sz="2200" dirty="0" smtClean="0"/>
              <a:t>(</a:t>
            </a:r>
            <a:r>
              <a:rPr lang="en-US" sz="2200" dirty="0"/>
              <a:t>Adams et al. 2020, </a:t>
            </a:r>
            <a:r>
              <a:rPr lang="en-US" sz="2200" dirty="0" err="1"/>
              <a:t>IFAC</a:t>
            </a:r>
            <a:r>
              <a:rPr lang="en-US" sz="2200" dirty="0"/>
              <a:t>, </a:t>
            </a:r>
            <a:r>
              <a:rPr lang="en-US" sz="2200" dirty="0" smtClean="0"/>
              <a:t>IIRC-</a:t>
            </a:r>
            <a:r>
              <a:rPr lang="en-US" sz="2200" dirty="0" err="1" smtClean="0"/>
              <a:t>IFRSF</a:t>
            </a:r>
            <a:r>
              <a:rPr lang="en-US" sz="2200" dirty="0"/>
              <a:t>): stakeholder inclusiveness; conciseness and connectivity of </a:t>
            </a:r>
            <a:r>
              <a:rPr lang="en-US" sz="2200" dirty="0" smtClean="0"/>
              <a:t>information</a:t>
            </a:r>
          </a:p>
          <a:p>
            <a:pPr marL="342900" indent="-342900" algn="just">
              <a:spcAft>
                <a:spcPts val="1200"/>
              </a:spcAft>
              <a:buFontTx/>
              <a:buChar char="-"/>
            </a:pPr>
            <a:r>
              <a:rPr lang="en-US" sz="2200" dirty="0" smtClean="0"/>
              <a:t> Possible features: glossaries</a:t>
            </a:r>
            <a:r>
              <a:rPr lang="en-US" sz="2200" dirty="0"/>
              <a:t>, graphics, </a:t>
            </a:r>
            <a:r>
              <a:rPr lang="en-US" sz="2200" dirty="0" smtClean="0"/>
              <a:t>interim </a:t>
            </a:r>
            <a:r>
              <a:rPr lang="en-US" sz="2200" dirty="0"/>
              <a:t>reports, publication of </a:t>
            </a:r>
            <a:r>
              <a:rPr lang="en-US" sz="2200" dirty="0" smtClean="0"/>
              <a:t>reports/data </a:t>
            </a:r>
            <a:r>
              <a:rPr lang="en-US" sz="2200" dirty="0"/>
              <a:t>for </a:t>
            </a:r>
            <a:r>
              <a:rPr lang="en-US" sz="2200" dirty="0" smtClean="0"/>
              <a:t>several years, </a:t>
            </a:r>
            <a:r>
              <a:rPr lang="en-US" sz="2200" dirty="0"/>
              <a:t>existence of executive </a:t>
            </a:r>
            <a:r>
              <a:rPr lang="en-US" sz="2200" dirty="0" smtClean="0"/>
              <a:t>summaries, </a:t>
            </a:r>
            <a:r>
              <a:rPr lang="en-US" sz="2200" dirty="0"/>
              <a:t>hyperlinks within the </a:t>
            </a:r>
            <a:r>
              <a:rPr lang="en-US" sz="2200" dirty="0" smtClean="0"/>
              <a:t>reports.</a:t>
            </a:r>
          </a:p>
          <a:p>
            <a:pPr marL="342900" indent="-342900" algn="just">
              <a:spcAft>
                <a:spcPts val="1200"/>
              </a:spcAft>
              <a:buFontTx/>
              <a:buChar char="-"/>
            </a:pPr>
            <a:r>
              <a:rPr lang="en-US" sz="2200" dirty="0"/>
              <a:t>I</a:t>
            </a:r>
            <a:r>
              <a:rPr lang="en-US" sz="2200" dirty="0" smtClean="0"/>
              <a:t>mportant concern: </a:t>
            </a:r>
            <a:r>
              <a:rPr lang="en-US" sz="2200" dirty="0"/>
              <a:t>the credibility </a:t>
            </a:r>
            <a:r>
              <a:rPr lang="en-US" sz="2200" dirty="0" smtClean="0"/>
              <a:t>sustainability disclosures. The external </a:t>
            </a:r>
            <a:r>
              <a:rPr lang="en-US" sz="2200" dirty="0"/>
              <a:t>assurance of the sustainability report and/or of the internal management processes (e.g., </a:t>
            </a:r>
            <a:r>
              <a:rPr lang="en-US" sz="2200" dirty="0" err="1"/>
              <a:t>EMAS</a:t>
            </a:r>
            <a:r>
              <a:rPr lang="en-US" sz="2200" dirty="0"/>
              <a:t> or ISO certifications) is necessary to enhance confidence and trustworthiness</a:t>
            </a:r>
          </a:p>
        </p:txBody>
      </p:sp>
    </p:spTree>
    <p:extLst>
      <p:ext uri="{BB962C8B-B14F-4D97-AF65-F5344CB8AC3E}">
        <p14:creationId xmlns:p14="http://schemas.microsoft.com/office/powerpoint/2010/main" val="2423081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183990">
                <a:tc>
                  <a:txBody>
                    <a:bodyPr/>
                    <a:lstStyle/>
                    <a:p>
                      <a:pPr marL="0" algn="ctr" defTabSz="914400" rtl="0" eaLnBrk="1" latinLnBrk="0" hangingPunct="1"/>
                      <a:r>
                        <a:rPr lang="en-GB" sz="2000" b="1" kern="1200" noProof="0" dirty="0">
                          <a:solidFill>
                            <a:srgbClr val="90B2D0"/>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chemeClr val="bg1"/>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sp>
        <p:nvSpPr>
          <p:cNvPr id="5" name="CuadroTexto 4">
            <a:extLst>
              <a:ext uri="{FF2B5EF4-FFF2-40B4-BE49-F238E27FC236}">
                <a16:creationId xmlns:a16="http://schemas.microsoft.com/office/drawing/2014/main" id="{F1A866EE-CD32-4F6A-9EAB-3C3AEF6D943D}"/>
              </a:ext>
            </a:extLst>
          </p:cNvPr>
          <p:cNvSpPr txBox="1"/>
          <p:nvPr/>
        </p:nvSpPr>
        <p:spPr>
          <a:xfrm>
            <a:off x="514243" y="1311491"/>
            <a:ext cx="10840442" cy="4278094"/>
          </a:xfrm>
          <a:prstGeom prst="rect">
            <a:avLst/>
          </a:prstGeom>
          <a:noFill/>
        </p:spPr>
        <p:txBody>
          <a:bodyPr wrap="square" rtlCol="0">
            <a:spAutoFit/>
          </a:bodyPr>
          <a:lstStyle/>
          <a:p>
            <a:pPr algn="just">
              <a:spcAft>
                <a:spcPts val="1200"/>
              </a:spcAft>
            </a:pPr>
            <a:r>
              <a:rPr lang="en-US" sz="2400" b="1" dirty="0" smtClean="0"/>
              <a:t>3</a:t>
            </a:r>
            <a:r>
              <a:rPr lang="en-US" sz="2400" b="1" dirty="0"/>
              <a:t>. Data provision and data attributes</a:t>
            </a:r>
            <a:endParaRPr lang="en-US" sz="2400" b="1" dirty="0" smtClean="0"/>
          </a:p>
          <a:p>
            <a:pPr marL="342900" indent="-342900" algn="just">
              <a:spcAft>
                <a:spcPts val="1200"/>
              </a:spcAft>
              <a:buFontTx/>
              <a:buChar char="-"/>
            </a:pPr>
            <a:r>
              <a:rPr lang="en-US" sz="2200" dirty="0" smtClean="0"/>
              <a:t>Publication </a:t>
            </a:r>
            <a:r>
              <a:rPr lang="en-US" sz="2200" dirty="0"/>
              <a:t>of datasets. </a:t>
            </a:r>
            <a:endParaRPr lang="en-US" sz="2200" dirty="0" smtClean="0"/>
          </a:p>
          <a:p>
            <a:pPr marL="342900" indent="-342900" algn="just">
              <a:spcAft>
                <a:spcPts val="1200"/>
              </a:spcAft>
              <a:buFontTx/>
              <a:buChar char="-"/>
            </a:pPr>
            <a:r>
              <a:rPr lang="en-US" sz="2200" dirty="0" smtClean="0"/>
              <a:t>Encourage </a:t>
            </a:r>
            <a:r>
              <a:rPr lang="en-US" sz="2200" dirty="0"/>
              <a:t>their </a:t>
            </a:r>
            <a:r>
              <a:rPr lang="en-US" sz="2200" dirty="0" smtClean="0"/>
              <a:t>re-use.</a:t>
            </a:r>
          </a:p>
          <a:p>
            <a:pPr marL="342900" indent="-342900" algn="just">
              <a:spcAft>
                <a:spcPts val="1200"/>
              </a:spcAft>
              <a:buFontTx/>
              <a:buChar char="-"/>
            </a:pPr>
            <a:r>
              <a:rPr lang="en-US" sz="2200" dirty="0" smtClean="0"/>
              <a:t>8 principles of open data</a:t>
            </a:r>
            <a:r>
              <a:rPr lang="en-US" sz="2200" dirty="0"/>
              <a:t>: 1) </a:t>
            </a:r>
            <a:r>
              <a:rPr lang="en-US" sz="2200" dirty="0" smtClean="0"/>
              <a:t>Complete, 2</a:t>
            </a:r>
            <a:r>
              <a:rPr lang="en-US" sz="2200" dirty="0"/>
              <a:t>) </a:t>
            </a:r>
            <a:r>
              <a:rPr lang="en-US" sz="2200" dirty="0" smtClean="0"/>
              <a:t>Primary, 3) Timely, </a:t>
            </a:r>
            <a:r>
              <a:rPr lang="en-US" sz="2200" dirty="0"/>
              <a:t>4) </a:t>
            </a:r>
            <a:r>
              <a:rPr lang="en-US" sz="2200" dirty="0" smtClean="0"/>
              <a:t>Accessible, </a:t>
            </a:r>
            <a:r>
              <a:rPr lang="en-US" sz="2200" dirty="0"/>
              <a:t>5) Machine </a:t>
            </a:r>
            <a:r>
              <a:rPr lang="en-US" sz="2200" dirty="0" err="1" smtClean="0"/>
              <a:t>processable</a:t>
            </a:r>
            <a:r>
              <a:rPr lang="en-US" sz="2200" dirty="0" smtClean="0"/>
              <a:t>, </a:t>
            </a:r>
            <a:r>
              <a:rPr lang="en-US" sz="2200" dirty="0"/>
              <a:t>6) </a:t>
            </a:r>
            <a:r>
              <a:rPr lang="en-US" sz="2200" dirty="0" smtClean="0"/>
              <a:t>Non-discriminatory, 8) Non-proprietary and 8</a:t>
            </a:r>
            <a:r>
              <a:rPr lang="en-US" sz="2200" dirty="0"/>
              <a:t>) </a:t>
            </a:r>
            <a:r>
              <a:rPr lang="en-US" sz="2200" dirty="0" smtClean="0"/>
              <a:t>License-free</a:t>
            </a:r>
          </a:p>
          <a:p>
            <a:pPr marL="342900" indent="-342900" algn="just">
              <a:spcAft>
                <a:spcPts val="1200"/>
              </a:spcAft>
              <a:buFontTx/>
              <a:buChar char="-"/>
            </a:pPr>
            <a:r>
              <a:rPr lang="en-US" sz="2200" dirty="0" smtClean="0"/>
              <a:t>Possible features</a:t>
            </a:r>
            <a:r>
              <a:rPr lang="en-US" sz="2200" dirty="0"/>
              <a:t>: number of datasets published, topics covered, frequency of publication, ease of management of the data (e.g., csv rather than pdf formats), existence of machine-readable formats or definition of the metadata </a:t>
            </a:r>
            <a:r>
              <a:rPr lang="en-US" sz="2200" dirty="0" smtClean="0"/>
              <a:t>used.</a:t>
            </a:r>
          </a:p>
          <a:p>
            <a:pPr marL="342900" indent="-342900" algn="just">
              <a:spcAft>
                <a:spcPts val="1200"/>
              </a:spcAft>
              <a:buFontTx/>
              <a:buChar char="-"/>
            </a:pPr>
            <a:r>
              <a:rPr lang="en-US" sz="2200" dirty="0"/>
              <a:t>Ensuring that the information contained in the datasets has the same validity as those included in official publications is also necessary to build </a:t>
            </a:r>
            <a:r>
              <a:rPr lang="en-US" sz="2200" dirty="0" smtClean="0"/>
              <a:t>trust.</a:t>
            </a:r>
            <a:endParaRPr lang="en-US" sz="2200" dirty="0"/>
          </a:p>
        </p:txBody>
      </p:sp>
    </p:spTree>
    <p:extLst>
      <p:ext uri="{BB962C8B-B14F-4D97-AF65-F5344CB8AC3E}">
        <p14:creationId xmlns:p14="http://schemas.microsoft.com/office/powerpoint/2010/main" val="3393883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183990">
                <a:tc>
                  <a:txBody>
                    <a:bodyPr/>
                    <a:lstStyle/>
                    <a:p>
                      <a:pPr marL="0" algn="ctr" defTabSz="914400" rtl="0" eaLnBrk="1" latinLnBrk="0" hangingPunct="1"/>
                      <a:r>
                        <a:rPr lang="en-GB" sz="2000" b="1" kern="1200" noProof="0" dirty="0">
                          <a:solidFill>
                            <a:srgbClr val="90B2D0"/>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chemeClr val="bg1"/>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sp>
        <p:nvSpPr>
          <p:cNvPr id="5" name="CuadroTexto 4">
            <a:extLst>
              <a:ext uri="{FF2B5EF4-FFF2-40B4-BE49-F238E27FC236}">
                <a16:creationId xmlns:a16="http://schemas.microsoft.com/office/drawing/2014/main" id="{F1A866EE-CD32-4F6A-9EAB-3C3AEF6D943D}"/>
              </a:ext>
            </a:extLst>
          </p:cNvPr>
          <p:cNvSpPr txBox="1"/>
          <p:nvPr/>
        </p:nvSpPr>
        <p:spPr>
          <a:xfrm>
            <a:off x="514243" y="579971"/>
            <a:ext cx="10840442" cy="3139321"/>
          </a:xfrm>
          <a:prstGeom prst="rect">
            <a:avLst/>
          </a:prstGeom>
          <a:noFill/>
        </p:spPr>
        <p:txBody>
          <a:bodyPr wrap="square" rtlCol="0">
            <a:spAutoFit/>
          </a:bodyPr>
          <a:lstStyle/>
          <a:p>
            <a:pPr algn="just">
              <a:spcAft>
                <a:spcPts val="1200"/>
              </a:spcAft>
            </a:pPr>
            <a:r>
              <a:rPr lang="en-US" sz="2400" b="1" dirty="0"/>
              <a:t>4. Interactivity and stakeholder </a:t>
            </a:r>
            <a:r>
              <a:rPr lang="en-US" sz="2400" b="1" dirty="0" smtClean="0"/>
              <a:t>participation</a:t>
            </a:r>
          </a:p>
          <a:p>
            <a:pPr marL="342900" indent="-342900" algn="just">
              <a:spcAft>
                <a:spcPts val="1200"/>
              </a:spcAft>
              <a:buFontTx/>
              <a:buChar char="-"/>
            </a:pPr>
            <a:r>
              <a:rPr lang="en-US" sz="2200" dirty="0"/>
              <a:t>Efforts have to be made to engage stakeholders in contributing towards the common goal of SD and to obtain knowledge on how to improve </a:t>
            </a:r>
            <a:r>
              <a:rPr lang="en-US" sz="2200" dirty="0" smtClean="0"/>
              <a:t>government</a:t>
            </a:r>
          </a:p>
          <a:p>
            <a:pPr marL="342900" indent="-342900" algn="just">
              <a:spcAft>
                <a:spcPts val="1200"/>
              </a:spcAft>
              <a:buFontTx/>
              <a:buChar char="-"/>
            </a:pPr>
            <a:r>
              <a:rPr lang="en-US" sz="2200" dirty="0" smtClean="0"/>
              <a:t>Possible features</a:t>
            </a:r>
            <a:r>
              <a:rPr lang="en-US" sz="2200" dirty="0"/>
              <a:t>: provision of different options for stakeholder engagement on sustainability issues, possibilities to subscribe to newsletters or sustainability-related alerts, specific contact details to ask for sustainability related information, possibility to suggests new datasets to be published, possibilities to rank or provide feedback on the datasets, or section with the apps created with the datasets</a:t>
            </a:r>
            <a:r>
              <a:rPr lang="en-US" sz="2200" dirty="0" smtClean="0"/>
              <a:t>.</a:t>
            </a:r>
          </a:p>
        </p:txBody>
      </p:sp>
      <p:sp>
        <p:nvSpPr>
          <p:cNvPr id="6" name="CuadroTexto 5">
            <a:extLst>
              <a:ext uri="{FF2B5EF4-FFF2-40B4-BE49-F238E27FC236}">
                <a16:creationId xmlns:a16="http://schemas.microsoft.com/office/drawing/2014/main" id="{F1A866EE-CD32-4F6A-9EAB-3C3AEF6D943D}"/>
              </a:ext>
            </a:extLst>
          </p:cNvPr>
          <p:cNvSpPr txBox="1"/>
          <p:nvPr/>
        </p:nvSpPr>
        <p:spPr>
          <a:xfrm>
            <a:off x="465475" y="3713315"/>
            <a:ext cx="10840442" cy="2800767"/>
          </a:xfrm>
          <a:prstGeom prst="rect">
            <a:avLst/>
          </a:prstGeom>
          <a:noFill/>
        </p:spPr>
        <p:txBody>
          <a:bodyPr wrap="square" rtlCol="0">
            <a:spAutoFit/>
          </a:bodyPr>
          <a:lstStyle/>
          <a:p>
            <a:pPr algn="just">
              <a:spcAft>
                <a:spcPts val="1200"/>
              </a:spcAft>
            </a:pPr>
            <a:r>
              <a:rPr lang="en-US" sz="2400" b="1" dirty="0" smtClean="0"/>
              <a:t>5. Usability</a:t>
            </a:r>
          </a:p>
          <a:p>
            <a:pPr marL="342900" indent="-342900" algn="just">
              <a:spcAft>
                <a:spcPts val="1200"/>
              </a:spcAft>
              <a:buFontTx/>
              <a:buChar char="-"/>
            </a:pPr>
            <a:r>
              <a:rPr lang="en-US" sz="2200" dirty="0" smtClean="0"/>
              <a:t>Other </a:t>
            </a:r>
            <a:r>
              <a:rPr lang="en-US" sz="2200" dirty="0"/>
              <a:t>items referring to the level of stakeholder orientation not specifically included in the other categories.</a:t>
            </a:r>
            <a:endParaRPr lang="en-US" sz="2200" dirty="0" smtClean="0"/>
          </a:p>
          <a:p>
            <a:pPr marL="342900" indent="-342900" algn="just">
              <a:spcAft>
                <a:spcPts val="1200"/>
              </a:spcAft>
              <a:buFontTx/>
              <a:buChar char="-"/>
            </a:pPr>
            <a:r>
              <a:rPr lang="en-US" sz="2200" dirty="0" smtClean="0"/>
              <a:t>Possible </a:t>
            </a:r>
            <a:r>
              <a:rPr lang="en-US" sz="2200" dirty="0"/>
              <a:t>features: accessibility to the </a:t>
            </a:r>
            <a:r>
              <a:rPr lang="en-US" sz="2200" dirty="0" smtClean="0"/>
              <a:t>information, </a:t>
            </a:r>
            <a:r>
              <a:rPr lang="en-US" sz="2200" dirty="0"/>
              <a:t>compliance with accessibility </a:t>
            </a:r>
            <a:r>
              <a:rPr lang="en-US" sz="2200" dirty="0" smtClean="0"/>
              <a:t>standards, </a:t>
            </a:r>
            <a:r>
              <a:rPr lang="en-US" sz="2200" dirty="0"/>
              <a:t>help section, FAQs, possibility to access and download data through application programming interfaces (APIs), </a:t>
            </a:r>
            <a:r>
              <a:rPr lang="en-US" sz="2200" dirty="0" smtClean="0"/>
              <a:t>search </a:t>
            </a:r>
            <a:r>
              <a:rPr lang="en-US" sz="2200" dirty="0"/>
              <a:t>options, possibilities to filter data or built-in possibilities to manipulate data or create visualizations without downloading the data </a:t>
            </a:r>
            <a:endParaRPr lang="en-US" sz="2200" dirty="0" smtClean="0"/>
          </a:p>
        </p:txBody>
      </p:sp>
    </p:spTree>
    <p:extLst>
      <p:ext uri="{BB962C8B-B14F-4D97-AF65-F5344CB8AC3E}">
        <p14:creationId xmlns:p14="http://schemas.microsoft.com/office/powerpoint/2010/main" val="4011258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2731475471"/>
              </p:ext>
            </p:extLst>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183990">
                <a:tc>
                  <a:txBody>
                    <a:bodyPr/>
                    <a:lstStyle/>
                    <a:p>
                      <a:pPr marL="0" algn="ctr" defTabSz="914400" rtl="0" eaLnBrk="1" latinLnBrk="0" hangingPunct="1"/>
                      <a:r>
                        <a:rPr lang="en-GB" sz="2000" b="1" kern="1200" noProof="0" dirty="0">
                          <a:solidFill>
                            <a:srgbClr val="90B2D0"/>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chemeClr val="bg1"/>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sp>
        <p:nvSpPr>
          <p:cNvPr id="7" name="CuadroTexto 6">
            <a:extLst>
              <a:ext uri="{FF2B5EF4-FFF2-40B4-BE49-F238E27FC236}">
                <a16:creationId xmlns:a16="http://schemas.microsoft.com/office/drawing/2014/main" id="{F1A866EE-CD32-4F6A-9EAB-3C3AEF6D943D}"/>
              </a:ext>
            </a:extLst>
          </p:cNvPr>
          <p:cNvSpPr txBox="1"/>
          <p:nvPr/>
        </p:nvSpPr>
        <p:spPr>
          <a:xfrm>
            <a:off x="623971" y="1301463"/>
            <a:ext cx="10840442" cy="5078313"/>
          </a:xfrm>
          <a:prstGeom prst="rect">
            <a:avLst/>
          </a:prstGeom>
          <a:noFill/>
        </p:spPr>
        <p:txBody>
          <a:bodyPr wrap="square" rtlCol="0">
            <a:spAutoFit/>
          </a:bodyPr>
          <a:lstStyle/>
          <a:p>
            <a:pPr algn="just">
              <a:spcAft>
                <a:spcPts val="1800"/>
              </a:spcAft>
            </a:pPr>
            <a:r>
              <a:rPr lang="en-US" sz="2200" dirty="0"/>
              <a:t>- </a:t>
            </a:r>
            <a:r>
              <a:rPr lang="en-US" sz="2200" dirty="0" smtClean="0"/>
              <a:t>Previous </a:t>
            </a:r>
            <a:r>
              <a:rPr lang="en-US" sz="2200" dirty="0"/>
              <a:t>empirical approaches to sustainability reporting in the public sector have </a:t>
            </a:r>
            <a:r>
              <a:rPr lang="en-US" sz="2200" dirty="0" smtClean="0"/>
              <a:t>focused </a:t>
            </a:r>
            <a:r>
              <a:rPr lang="en-US" sz="2200" dirty="0"/>
              <a:t>on the disclosure of sustainability-related information within existing published reports</a:t>
            </a:r>
            <a:endParaRPr lang="en-US" sz="2200" dirty="0" smtClean="0"/>
          </a:p>
          <a:p>
            <a:pPr algn="just">
              <a:spcAft>
                <a:spcPts val="1800"/>
              </a:spcAft>
            </a:pPr>
            <a:r>
              <a:rPr lang="en-US" sz="2200" dirty="0" smtClean="0"/>
              <a:t>- ICT </a:t>
            </a:r>
            <a:r>
              <a:rPr lang="en-US" sz="2200" dirty="0"/>
              <a:t>and digital government should play a key role in the implementation of sustainability-related policies and sustainability </a:t>
            </a:r>
            <a:r>
              <a:rPr lang="en-US" sz="2200" dirty="0" smtClean="0"/>
              <a:t>reporting</a:t>
            </a:r>
            <a:endParaRPr lang="en-US" sz="2200" dirty="0">
              <a:sym typeface="Wingdings" panose="05000000000000000000" pitchFamily="2" charset="2"/>
            </a:endParaRPr>
          </a:p>
          <a:p>
            <a:pPr algn="just">
              <a:spcAft>
                <a:spcPts val="1800"/>
              </a:spcAft>
            </a:pPr>
            <a:r>
              <a:rPr lang="en-US" sz="2200" dirty="0" smtClean="0"/>
              <a:t>- We </a:t>
            </a:r>
            <a:r>
              <a:rPr lang="en-US" sz="2200" dirty="0"/>
              <a:t>propose a comprehensive conceptual model for sustainability reporting in the public sector consisting of five dimensions: </a:t>
            </a:r>
            <a:r>
              <a:rPr lang="en-US" sz="2200" dirty="0" smtClean="0"/>
              <a:t>sustainability </a:t>
            </a:r>
            <a:r>
              <a:rPr lang="en-US" sz="2200" dirty="0"/>
              <a:t>disclosures (content); qualitative characteristics of the information disclosed; data provision and data attributes; interactivity and stakeholder participation; and </a:t>
            </a:r>
            <a:r>
              <a:rPr lang="en-US" sz="2200" dirty="0" smtClean="0"/>
              <a:t>usability</a:t>
            </a:r>
          </a:p>
          <a:p>
            <a:pPr algn="just">
              <a:spcAft>
                <a:spcPts val="1800"/>
              </a:spcAft>
            </a:pPr>
            <a:r>
              <a:rPr lang="en-US" sz="2200" dirty="0" smtClean="0"/>
              <a:t>- We </a:t>
            </a:r>
            <a:r>
              <a:rPr lang="en-US" sz="2200" dirty="0"/>
              <a:t>must </a:t>
            </a:r>
            <a:r>
              <a:rPr lang="en-US" sz="2200" dirty="0" smtClean="0"/>
              <a:t>bear </a:t>
            </a:r>
            <a:r>
              <a:rPr lang="en-US" sz="2200" dirty="0"/>
              <a:t>in mind that the gap between </a:t>
            </a:r>
            <a:r>
              <a:rPr lang="en-US" sz="2200" dirty="0" smtClean="0"/>
              <a:t>aspirations and </a:t>
            </a:r>
            <a:r>
              <a:rPr lang="en-US" sz="2200" dirty="0"/>
              <a:t>capacity </a:t>
            </a:r>
            <a:r>
              <a:rPr lang="en-US" sz="2200" dirty="0" smtClean="0"/>
              <a:t>is a challenge for most public sector institutions</a:t>
            </a:r>
          </a:p>
          <a:p>
            <a:pPr algn="just">
              <a:spcAft>
                <a:spcPts val="1800"/>
              </a:spcAft>
            </a:pPr>
            <a:r>
              <a:rPr lang="en-US" sz="2200" dirty="0"/>
              <a:t>- </a:t>
            </a:r>
            <a:r>
              <a:rPr lang="en-US" sz="2200" dirty="0" smtClean="0"/>
              <a:t>Efforts are needed to achieve the </a:t>
            </a:r>
            <a:r>
              <a:rPr lang="en-US" sz="2200" dirty="0"/>
              <a:t>ideal of effective, accountable, responsive, inclusive and participatory public </a:t>
            </a:r>
            <a:r>
              <a:rPr lang="en-US" sz="2200" dirty="0" smtClean="0"/>
              <a:t>governance (SDG16)</a:t>
            </a:r>
            <a:endParaRPr lang="en-US" sz="2200" dirty="0"/>
          </a:p>
        </p:txBody>
      </p:sp>
    </p:spTree>
    <p:extLst>
      <p:ext uri="{BB962C8B-B14F-4D97-AF65-F5344CB8AC3E}">
        <p14:creationId xmlns:p14="http://schemas.microsoft.com/office/powerpoint/2010/main" val="3947698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05706" y="2147708"/>
            <a:ext cx="9907976" cy="1784195"/>
          </a:xfrm>
        </p:spPr>
        <p:txBody>
          <a:bodyPr>
            <a:normAutofit fontScale="90000"/>
          </a:bodyPr>
          <a:lstStyle/>
          <a:p>
            <a:r>
              <a:rPr lang="en-US" sz="4800" b="1" dirty="0"/>
              <a:t>Towards more open forms of sustainability reporting in the public sector</a:t>
            </a:r>
            <a:endParaRPr lang="es-ES" sz="4800" dirty="0"/>
          </a:p>
        </p:txBody>
      </p:sp>
      <p:sp>
        <p:nvSpPr>
          <p:cNvPr id="3" name="Subtítulo 2"/>
          <p:cNvSpPr>
            <a:spLocks noGrp="1"/>
          </p:cNvSpPr>
          <p:nvPr>
            <p:ph type="subTitle" idx="1"/>
          </p:nvPr>
        </p:nvSpPr>
        <p:spPr>
          <a:xfrm>
            <a:off x="1523999" y="4475704"/>
            <a:ext cx="9144000" cy="2538078"/>
          </a:xfrm>
        </p:spPr>
        <p:txBody>
          <a:bodyPr>
            <a:normAutofit/>
          </a:bodyPr>
          <a:lstStyle/>
          <a:p>
            <a:r>
              <a:rPr lang="en-GB" dirty="0"/>
              <a:t>Sonia Royo and Ana </a:t>
            </a:r>
            <a:r>
              <a:rPr lang="en-GB" dirty="0" err="1"/>
              <a:t>Yetano</a:t>
            </a:r>
            <a:endParaRPr lang="en-GB" dirty="0"/>
          </a:p>
          <a:p>
            <a:r>
              <a:rPr lang="es-ES" altLang="ko-KR" sz="2000" u="sng" dirty="0">
                <a:ea typeface="굴림" pitchFamily="34" charset="-127"/>
                <a:hlinkClick r:id="rId3"/>
              </a:rPr>
              <a:t>h</a:t>
            </a:r>
            <a:r>
              <a:rPr lang="es-ES" altLang="es-ES" sz="2000" u="sng" dirty="0">
                <a:hlinkClick r:id="rId3"/>
              </a:rPr>
              <a:t>ttp://gespublica.unizar.es/</a:t>
            </a:r>
            <a:endParaRPr lang="en-GB" sz="2000" dirty="0"/>
          </a:p>
          <a:p>
            <a:endParaRPr lang="en-GB" sz="2000" dirty="0"/>
          </a:p>
          <a:p>
            <a:endParaRPr lang="en-GB" sz="2000" dirty="0"/>
          </a:p>
        </p:txBody>
      </p:sp>
      <p:pic>
        <p:nvPicPr>
          <p:cNvPr id="4" name="Imagen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5543" y="5888737"/>
            <a:ext cx="2863362" cy="894801"/>
          </a:xfrm>
          <a:prstGeom prst="rect">
            <a:avLst/>
          </a:prstGeom>
        </p:spPr>
      </p:pic>
      <p:sp>
        <p:nvSpPr>
          <p:cNvPr id="9" name="Rectángulo 8"/>
          <p:cNvSpPr/>
          <p:nvPr/>
        </p:nvSpPr>
        <p:spPr>
          <a:xfrm>
            <a:off x="1623620" y="430282"/>
            <a:ext cx="8944756" cy="885371"/>
          </a:xfrm>
          <a:prstGeom prst="rect">
            <a:avLst/>
          </a:prstGeom>
        </p:spPr>
        <p:txBody>
          <a:bodyPr wrap="none">
            <a:spAutoFit/>
          </a:bodyPr>
          <a:lstStyle/>
          <a:p>
            <a:pPr algn="ctr">
              <a:lnSpc>
                <a:spcPct val="90000"/>
              </a:lnSpc>
              <a:spcBef>
                <a:spcPts val="1000"/>
              </a:spcBef>
            </a:pPr>
            <a:r>
              <a:rPr lang="en-US" sz="2400" dirty="0"/>
              <a:t>56th World Continuous Auditing and Reporting Symposium (</a:t>
            </a:r>
            <a:r>
              <a:rPr lang="en-US" sz="2400" dirty="0" err="1"/>
              <a:t>WCARS</a:t>
            </a:r>
            <a:r>
              <a:rPr lang="en-US" sz="2400" dirty="0"/>
              <a:t>) </a:t>
            </a:r>
          </a:p>
          <a:p>
            <a:pPr algn="ctr">
              <a:lnSpc>
                <a:spcPct val="90000"/>
              </a:lnSpc>
              <a:spcBef>
                <a:spcPts val="1000"/>
              </a:spcBef>
            </a:pPr>
            <a:r>
              <a:rPr lang="en-US" sz="2400" dirty="0"/>
              <a:t> </a:t>
            </a:r>
            <a:r>
              <a:rPr lang="es-ES" sz="2000" dirty="0"/>
              <a:t>Banco de España, Madrid, April 27 &amp; 28, 2023</a:t>
            </a:r>
            <a:endParaRPr lang="en-US" sz="2000" dirty="0">
              <a:hlinkClick r:id="rId5"/>
            </a:endParaRPr>
          </a:p>
        </p:txBody>
      </p:sp>
      <p:pic>
        <p:nvPicPr>
          <p:cNvPr id="8" name="Picture 5">
            <a:extLst>
              <a:ext uri="{FF2B5EF4-FFF2-40B4-BE49-F238E27FC236}">
                <a16:creationId xmlns:a16="http://schemas.microsoft.com/office/drawing/2014/main" id="{38DC1BEE-1521-4838-B446-D8520A15AB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13316" y="5888737"/>
            <a:ext cx="2643139" cy="668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092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01182" y="738955"/>
            <a:ext cx="3476083" cy="5970865"/>
          </a:xfrm>
          <a:prstGeom prst="rect">
            <a:avLst/>
          </a:prstGeom>
          <a:noFill/>
        </p:spPr>
        <p:txBody>
          <a:bodyPr wrap="square" rtlCol="0">
            <a:spAutoFit/>
          </a:bodyPr>
          <a:lstStyle/>
          <a:p>
            <a:pPr algn="just">
              <a:spcAft>
                <a:spcPts val="1800"/>
              </a:spcAft>
            </a:pPr>
            <a:r>
              <a:rPr lang="en-US" sz="2200" dirty="0"/>
              <a:t>- Relevance of sustainable development (SD) and SDGs, not only at national level. </a:t>
            </a:r>
            <a:r>
              <a:rPr lang="en-US" sz="2200" dirty="0" smtClean="0"/>
              <a:t>In fact, it </a:t>
            </a:r>
            <a:r>
              <a:rPr lang="en-US" sz="2200" dirty="0"/>
              <a:t>is at the </a:t>
            </a:r>
            <a:r>
              <a:rPr lang="en-US" sz="2200" i="1" dirty="0"/>
              <a:t>micro</a:t>
            </a:r>
            <a:r>
              <a:rPr lang="en-US" sz="2200" dirty="0"/>
              <a:t> level where the efforts and results are more easily measured and communicated.</a:t>
            </a:r>
          </a:p>
          <a:p>
            <a:pPr algn="just">
              <a:spcAft>
                <a:spcPts val="1800"/>
              </a:spcAft>
            </a:pPr>
            <a:r>
              <a:rPr lang="en-US" sz="2200" dirty="0"/>
              <a:t>- Sustainability calls for major efforts to mobilize data and monitoring frameworks.</a:t>
            </a:r>
          </a:p>
          <a:p>
            <a:pPr algn="just">
              <a:spcAft>
                <a:spcPts val="1800"/>
              </a:spcAft>
            </a:pPr>
            <a:r>
              <a:rPr lang="en-US" sz="2200" dirty="0"/>
              <a:t>- The role of </a:t>
            </a:r>
            <a:r>
              <a:rPr lang="en-US" sz="2200" dirty="0" smtClean="0"/>
              <a:t>governments </a:t>
            </a:r>
            <a:r>
              <a:rPr lang="en-US" sz="2200" dirty="0"/>
              <a:t>in </a:t>
            </a:r>
            <a:r>
              <a:rPr lang="en-US" sz="2200" b="1" dirty="0"/>
              <a:t>providing data and tools </a:t>
            </a:r>
            <a:r>
              <a:rPr lang="en-US" sz="2200" dirty="0"/>
              <a:t>to empower citizens and other stakeholders is critical for SD.</a:t>
            </a:r>
          </a:p>
        </p:txBody>
      </p:sp>
      <p:graphicFrame>
        <p:nvGraphicFramePr>
          <p:cNvPr id="4" name="Marcador de contenido 4"/>
          <p:cNvGraphicFramePr>
            <a:graphicFrameLocks/>
          </p:cNvGraphicFramePr>
          <p:nvPr>
            <p:extLst>
              <p:ext uri="{D42A27DB-BD31-4B8C-83A1-F6EECF244321}">
                <p14:modId xmlns:p14="http://schemas.microsoft.com/office/powerpoint/2010/main" val="2369682871"/>
              </p:ext>
            </p:extLst>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392943">
                <a:tc>
                  <a:txBody>
                    <a:bodyPr/>
                    <a:lstStyle/>
                    <a:p>
                      <a:pPr marL="0" algn="ctr" defTabSz="914400" rtl="0" eaLnBrk="1" latinLnBrk="0" hangingPunct="1"/>
                      <a:r>
                        <a:rPr lang="en-GB" sz="2000" b="1" kern="1200" noProof="0" dirty="0">
                          <a:solidFill>
                            <a:schemeClr val="bg1"/>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pic>
        <p:nvPicPr>
          <p:cNvPr id="5" name="Imagen 4">
            <a:extLst>
              <a:ext uri="{FF2B5EF4-FFF2-40B4-BE49-F238E27FC236}">
                <a16:creationId xmlns:a16="http://schemas.microsoft.com/office/drawing/2014/main" id="{A16666F2-3B34-4690-85E8-A3A43BFE5103}"/>
              </a:ext>
            </a:extLst>
          </p:cNvPr>
          <p:cNvPicPr>
            <a:picLocks noChangeAspect="1"/>
          </p:cNvPicPr>
          <p:nvPr/>
        </p:nvPicPr>
        <p:blipFill>
          <a:blip r:embed="rId3"/>
          <a:stretch>
            <a:fillRect/>
          </a:stretch>
        </p:blipFill>
        <p:spPr>
          <a:xfrm>
            <a:off x="3868993" y="890587"/>
            <a:ext cx="8229600" cy="5076825"/>
          </a:xfrm>
          <a:prstGeom prst="rect">
            <a:avLst/>
          </a:prstGeom>
        </p:spPr>
      </p:pic>
    </p:spTree>
    <p:extLst>
      <p:ext uri="{BB962C8B-B14F-4D97-AF65-F5344CB8AC3E}">
        <p14:creationId xmlns:p14="http://schemas.microsoft.com/office/powerpoint/2010/main" val="3773096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392943">
                <a:tc>
                  <a:txBody>
                    <a:bodyPr/>
                    <a:lstStyle/>
                    <a:p>
                      <a:pPr marL="0" algn="ctr" defTabSz="914400" rtl="0" eaLnBrk="1" latinLnBrk="0" hangingPunct="1"/>
                      <a:r>
                        <a:rPr lang="en-GB" sz="2000" b="1" kern="1200" noProof="0" dirty="0">
                          <a:solidFill>
                            <a:schemeClr val="bg1"/>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sp>
        <p:nvSpPr>
          <p:cNvPr id="5" name="CuadroTexto 4">
            <a:extLst>
              <a:ext uri="{FF2B5EF4-FFF2-40B4-BE49-F238E27FC236}">
                <a16:creationId xmlns:a16="http://schemas.microsoft.com/office/drawing/2014/main" id="{9868FFC6-3927-471B-9DFA-09318F367C8D}"/>
              </a:ext>
            </a:extLst>
          </p:cNvPr>
          <p:cNvSpPr txBox="1"/>
          <p:nvPr/>
        </p:nvSpPr>
        <p:spPr>
          <a:xfrm>
            <a:off x="315499" y="735955"/>
            <a:ext cx="10840442" cy="6109365"/>
          </a:xfrm>
          <a:prstGeom prst="rect">
            <a:avLst/>
          </a:prstGeom>
          <a:noFill/>
        </p:spPr>
        <p:txBody>
          <a:bodyPr wrap="square" rtlCol="0">
            <a:spAutoFit/>
          </a:bodyPr>
          <a:lstStyle/>
          <a:p>
            <a:pPr algn="just">
              <a:spcAft>
                <a:spcPts val="1800"/>
              </a:spcAft>
            </a:pPr>
            <a:r>
              <a:rPr lang="en-US" sz="2200" dirty="0"/>
              <a:t>- </a:t>
            </a:r>
            <a:r>
              <a:rPr lang="en-US" sz="2200" b="1" dirty="0"/>
              <a:t>Sustainability reporting</a:t>
            </a:r>
            <a:r>
              <a:rPr lang="en-US" sz="2200" dirty="0"/>
              <a:t>: practice of measuring, disclosing, and being accountable to internal and external stakeholders for organizational performance towards the goal of SD (</a:t>
            </a:r>
            <a:r>
              <a:rPr lang="en-US" sz="2200" dirty="0" err="1"/>
              <a:t>Ceulemans</a:t>
            </a:r>
            <a:r>
              <a:rPr lang="en-US" sz="2200" dirty="0"/>
              <a:t> et al., 2015).</a:t>
            </a:r>
          </a:p>
          <a:p>
            <a:pPr marL="342900" indent="-342900" algn="just">
              <a:spcAft>
                <a:spcPts val="1800"/>
              </a:spcAft>
              <a:buFontTx/>
              <a:buChar char="-"/>
            </a:pPr>
            <a:endParaRPr lang="en-US" sz="2200" dirty="0"/>
          </a:p>
          <a:p>
            <a:pPr marL="342900" indent="-342900" algn="just">
              <a:spcAft>
                <a:spcPts val="1800"/>
              </a:spcAft>
              <a:buFontTx/>
              <a:buChar char="-"/>
            </a:pPr>
            <a:endParaRPr lang="en-US" sz="2200" dirty="0"/>
          </a:p>
          <a:p>
            <a:pPr marL="342900" indent="-342900" algn="just">
              <a:spcAft>
                <a:spcPts val="1800"/>
              </a:spcAft>
              <a:buFontTx/>
              <a:buChar char="-"/>
            </a:pPr>
            <a:endParaRPr lang="en-US" sz="2200" dirty="0"/>
          </a:p>
          <a:p>
            <a:pPr marL="342900" indent="-342900" algn="just">
              <a:spcAft>
                <a:spcPts val="1800"/>
              </a:spcAft>
              <a:buFontTx/>
              <a:buChar char="-"/>
            </a:pPr>
            <a:endParaRPr lang="en-US" sz="2200" dirty="0"/>
          </a:p>
          <a:p>
            <a:pPr algn="just">
              <a:spcAft>
                <a:spcPts val="1800"/>
              </a:spcAft>
            </a:pPr>
            <a:r>
              <a:rPr lang="en-US" sz="2200" dirty="0"/>
              <a:t>- SR is closely aligned with the core components of the definition of </a:t>
            </a:r>
            <a:r>
              <a:rPr lang="en-US" sz="2200" b="1" dirty="0"/>
              <a:t>open government (transparency, participation and collaboration)</a:t>
            </a:r>
            <a:r>
              <a:rPr lang="en-US" sz="2200" dirty="0"/>
              <a:t>.  </a:t>
            </a:r>
          </a:p>
          <a:p>
            <a:pPr algn="just">
              <a:spcAft>
                <a:spcPts val="1800"/>
              </a:spcAft>
            </a:pPr>
            <a:r>
              <a:rPr lang="en-US" sz="2200" dirty="0"/>
              <a:t>- The literature on SR has mainly focused on the elaboration and disclosure of stand-alone (pdf, most of the times) reports</a:t>
            </a:r>
          </a:p>
          <a:p>
            <a:pPr algn="just">
              <a:spcAft>
                <a:spcPts val="1800"/>
              </a:spcAft>
            </a:pPr>
            <a:r>
              <a:rPr lang="en-US" sz="2200" dirty="0"/>
              <a:t>- Despite substantial progress in studying the domains of digital/open government and SD independently, little research exists at their intersection.</a:t>
            </a:r>
          </a:p>
        </p:txBody>
      </p:sp>
      <p:grpSp>
        <p:nvGrpSpPr>
          <p:cNvPr id="23" name="Grupo 22">
            <a:extLst>
              <a:ext uri="{FF2B5EF4-FFF2-40B4-BE49-F238E27FC236}">
                <a16:creationId xmlns:a16="http://schemas.microsoft.com/office/drawing/2014/main" id="{6E3322E1-ADB2-49CF-BC5F-74820516EE7E}"/>
              </a:ext>
            </a:extLst>
          </p:cNvPr>
          <p:cNvGrpSpPr/>
          <p:nvPr/>
        </p:nvGrpSpPr>
        <p:grpSpPr>
          <a:xfrm>
            <a:off x="407048" y="2075525"/>
            <a:ext cx="11149645" cy="1824759"/>
            <a:chOff x="407048" y="2196711"/>
            <a:chExt cx="11149645" cy="1824759"/>
          </a:xfrm>
        </p:grpSpPr>
        <p:sp>
          <p:nvSpPr>
            <p:cNvPr id="6" name="Rectángulo redondeado 6">
              <a:extLst>
                <a:ext uri="{FF2B5EF4-FFF2-40B4-BE49-F238E27FC236}">
                  <a16:creationId xmlns:a16="http://schemas.microsoft.com/office/drawing/2014/main" id="{E690E338-C61E-4751-BFB0-DE80E4789BA0}"/>
                </a:ext>
              </a:extLst>
            </p:cNvPr>
            <p:cNvSpPr/>
            <p:nvPr/>
          </p:nvSpPr>
          <p:spPr>
            <a:xfrm>
              <a:off x="407048" y="2759227"/>
              <a:ext cx="3045702" cy="684742"/>
            </a:xfrm>
            <a:prstGeom prst="roundRect">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solidFill>
                </a:rPr>
                <a:t>Sustainability reporting (SR)</a:t>
              </a:r>
              <a:endParaRPr lang="en-GB" sz="2200" b="1" dirty="0">
                <a:solidFill>
                  <a:schemeClr val="tx1"/>
                </a:solidFill>
              </a:endParaRPr>
            </a:p>
          </p:txBody>
        </p:sp>
        <p:cxnSp>
          <p:nvCxnSpPr>
            <p:cNvPr id="7" name="Conector recto de flecha 6">
              <a:extLst>
                <a:ext uri="{FF2B5EF4-FFF2-40B4-BE49-F238E27FC236}">
                  <a16:creationId xmlns:a16="http://schemas.microsoft.com/office/drawing/2014/main" id="{20C838E4-BD48-4B7B-B912-07637C195EF2}"/>
                </a:ext>
              </a:extLst>
            </p:cNvPr>
            <p:cNvCxnSpPr>
              <a:cxnSpLocks/>
            </p:cNvCxnSpPr>
            <p:nvPr/>
          </p:nvCxnSpPr>
          <p:spPr>
            <a:xfrm>
              <a:off x="3452750" y="3101598"/>
              <a:ext cx="843828" cy="0"/>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a:extLst>
                <a:ext uri="{FF2B5EF4-FFF2-40B4-BE49-F238E27FC236}">
                  <a16:creationId xmlns:a16="http://schemas.microsoft.com/office/drawing/2014/main" id="{E3775511-B1C2-43AF-A808-B179969E995E}"/>
                </a:ext>
              </a:extLst>
            </p:cNvPr>
            <p:cNvCxnSpPr>
              <a:cxnSpLocks/>
              <a:stCxn id="6" idx="3"/>
            </p:cNvCxnSpPr>
            <p:nvPr/>
          </p:nvCxnSpPr>
          <p:spPr>
            <a:xfrm flipV="1">
              <a:off x="3452750" y="2373641"/>
              <a:ext cx="843828" cy="727957"/>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a:extLst>
                <a:ext uri="{FF2B5EF4-FFF2-40B4-BE49-F238E27FC236}">
                  <a16:creationId xmlns:a16="http://schemas.microsoft.com/office/drawing/2014/main" id="{F4A4F2B4-7203-4C28-AE5C-260CB1F5FC89}"/>
                </a:ext>
              </a:extLst>
            </p:cNvPr>
            <p:cNvCxnSpPr>
              <a:cxnSpLocks/>
            </p:cNvCxnSpPr>
            <p:nvPr/>
          </p:nvCxnSpPr>
          <p:spPr>
            <a:xfrm>
              <a:off x="3452750" y="3111597"/>
              <a:ext cx="843827" cy="734530"/>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6D80ADD0-240B-43C8-B899-89B68097B741}"/>
                </a:ext>
              </a:extLst>
            </p:cNvPr>
            <p:cNvSpPr txBox="1"/>
            <p:nvPr/>
          </p:nvSpPr>
          <p:spPr>
            <a:xfrm>
              <a:off x="4354711" y="2196711"/>
              <a:ext cx="6743096" cy="400110"/>
            </a:xfrm>
            <a:prstGeom prst="rect">
              <a:avLst/>
            </a:prstGeom>
            <a:noFill/>
          </p:spPr>
          <p:txBody>
            <a:bodyPr wrap="square">
              <a:spAutoFit/>
            </a:bodyPr>
            <a:lstStyle/>
            <a:p>
              <a:r>
                <a:rPr lang="en-US" sz="2000" dirty="0">
                  <a:solidFill>
                    <a:srgbClr val="000000"/>
                  </a:solidFill>
                  <a:effectLst/>
                  <a:ea typeface="Times New Roman" panose="02020603050405020304" pitchFamily="18" charset="0"/>
                </a:rPr>
                <a:t>1) assess the progress of an organization towards sustainability</a:t>
              </a:r>
              <a:endParaRPr lang="es-ES" sz="2000" dirty="0"/>
            </a:p>
          </p:txBody>
        </p:sp>
        <p:sp>
          <p:nvSpPr>
            <p:cNvPr id="15" name="CuadroTexto 14">
              <a:extLst>
                <a:ext uri="{FF2B5EF4-FFF2-40B4-BE49-F238E27FC236}">
                  <a16:creationId xmlns:a16="http://schemas.microsoft.com/office/drawing/2014/main" id="{D14FE58F-C36C-4E1E-83CF-A9B6C2D94282}"/>
                </a:ext>
              </a:extLst>
            </p:cNvPr>
            <p:cNvSpPr txBox="1"/>
            <p:nvPr/>
          </p:nvSpPr>
          <p:spPr>
            <a:xfrm>
              <a:off x="4354711" y="2752655"/>
              <a:ext cx="6743096" cy="707886"/>
            </a:xfrm>
            <a:prstGeom prst="rect">
              <a:avLst/>
            </a:prstGeom>
            <a:noFill/>
          </p:spPr>
          <p:txBody>
            <a:bodyPr wrap="square">
              <a:spAutoFit/>
            </a:bodyPr>
            <a:lstStyle/>
            <a:p>
              <a:r>
                <a:rPr lang="en-US" sz="2000" dirty="0">
                  <a:solidFill>
                    <a:srgbClr val="000000"/>
                  </a:solidFill>
                  <a:effectLst/>
                  <a:ea typeface="Times New Roman" panose="02020603050405020304" pitchFamily="18" charset="0"/>
                </a:rPr>
                <a:t>2) communicate the efforts and progress in the economic, environmental and social dimensions to stakeholders</a:t>
              </a:r>
            </a:p>
          </p:txBody>
        </p:sp>
        <p:sp>
          <p:nvSpPr>
            <p:cNvPr id="19" name="CuadroTexto 18">
              <a:extLst>
                <a:ext uri="{FF2B5EF4-FFF2-40B4-BE49-F238E27FC236}">
                  <a16:creationId xmlns:a16="http://schemas.microsoft.com/office/drawing/2014/main" id="{7D566B12-A356-47FC-988C-8AD91710E92E}"/>
                </a:ext>
              </a:extLst>
            </p:cNvPr>
            <p:cNvSpPr txBox="1"/>
            <p:nvPr/>
          </p:nvSpPr>
          <p:spPr>
            <a:xfrm>
              <a:off x="4296576" y="3621360"/>
              <a:ext cx="7260117" cy="400110"/>
            </a:xfrm>
            <a:prstGeom prst="rect">
              <a:avLst/>
            </a:prstGeom>
            <a:noFill/>
          </p:spPr>
          <p:txBody>
            <a:bodyPr wrap="square">
              <a:spAutoFit/>
            </a:bodyPr>
            <a:lstStyle/>
            <a:p>
              <a:r>
                <a:rPr lang="en-US" sz="2000" dirty="0">
                  <a:solidFill>
                    <a:srgbClr val="000000"/>
                  </a:solidFill>
                  <a:effectLst/>
                  <a:ea typeface="Times New Roman" panose="02020603050405020304" pitchFamily="18" charset="0"/>
                </a:rPr>
                <a:t>3) fostering accountability and stakeholder dialogue on these issues</a:t>
              </a:r>
              <a:endParaRPr lang="es-ES" sz="2000" dirty="0"/>
            </a:p>
          </p:txBody>
        </p:sp>
      </p:grpSp>
    </p:spTree>
    <p:extLst>
      <p:ext uri="{BB962C8B-B14F-4D97-AF65-F5344CB8AC3E}">
        <p14:creationId xmlns:p14="http://schemas.microsoft.com/office/powerpoint/2010/main" val="2492705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39739" y="2136338"/>
            <a:ext cx="10633964" cy="2585323"/>
          </a:xfrm>
          <a:prstGeom prst="rect">
            <a:avLst/>
          </a:prstGeom>
          <a:noFill/>
        </p:spPr>
        <p:txBody>
          <a:bodyPr wrap="square" rtlCol="0">
            <a:spAutoFit/>
          </a:bodyPr>
          <a:lstStyle/>
          <a:p>
            <a:pPr algn="just">
              <a:spcAft>
                <a:spcPts val="1800"/>
              </a:spcAft>
            </a:pPr>
            <a:r>
              <a:rPr lang="en-US" sz="2200" dirty="0"/>
              <a:t>The </a:t>
            </a:r>
            <a:r>
              <a:rPr lang="en-US" sz="2200" b="1" dirty="0"/>
              <a:t>purpose of this paper </a:t>
            </a:r>
            <a:r>
              <a:rPr lang="en-US" sz="2200" dirty="0"/>
              <a:t>is to highlight the relevance of broadening sustainability disclosures in the public sector, combining the advantages of:</a:t>
            </a:r>
          </a:p>
          <a:p>
            <a:pPr algn="just">
              <a:spcAft>
                <a:spcPts val="1800"/>
              </a:spcAft>
            </a:pPr>
            <a:r>
              <a:rPr lang="en-US" sz="2200" dirty="0"/>
              <a:t>	- the traditional stand-alone report, </a:t>
            </a:r>
          </a:p>
          <a:p>
            <a:pPr algn="just">
              <a:spcAft>
                <a:spcPts val="1800"/>
              </a:spcAft>
            </a:pPr>
            <a:r>
              <a:rPr lang="en-US" sz="2200" dirty="0"/>
              <a:t>	- with more interactive, timely, accessible and </a:t>
            </a:r>
            <a:r>
              <a:rPr lang="en-US" sz="2200" dirty="0" smtClean="0"/>
              <a:t>re-usable </a:t>
            </a:r>
            <a:r>
              <a:rPr lang="en-US" sz="2200" dirty="0"/>
              <a:t>forms of reporting, based 	on the philosophy of open government, </a:t>
            </a:r>
            <a:r>
              <a:rPr lang="en-US" sz="2200" dirty="0" smtClean="0"/>
              <a:t>and taking advantage of previous </a:t>
            </a:r>
            <a:r>
              <a:rPr lang="en-US" sz="2200" dirty="0"/>
              <a:t>literature </a:t>
            </a:r>
            <a:r>
              <a:rPr lang="en-US" sz="2200" dirty="0" smtClean="0"/>
              <a:t>	on </a:t>
            </a:r>
            <a:r>
              <a:rPr lang="en-US" sz="2200" dirty="0"/>
              <a:t>open (</a:t>
            </a:r>
            <a:r>
              <a:rPr lang="en-US" sz="2200" dirty="0" smtClean="0"/>
              <a:t>government)</a:t>
            </a:r>
            <a:r>
              <a:rPr lang="en-US" sz="2200" dirty="0"/>
              <a:t> </a:t>
            </a:r>
            <a:r>
              <a:rPr lang="en-US" sz="2200" dirty="0" smtClean="0"/>
              <a:t>data </a:t>
            </a:r>
            <a:r>
              <a:rPr lang="en-US" sz="2200" dirty="0"/>
              <a:t>and platform governance for SD.</a:t>
            </a:r>
          </a:p>
        </p:txBody>
      </p:sp>
      <p:graphicFrame>
        <p:nvGraphicFramePr>
          <p:cNvPr id="4" name="Marcador de contenido 4"/>
          <p:cNvGraphicFramePr>
            <a:graphicFrameLocks/>
          </p:cNvGraphicFramePr>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392943">
                <a:tc>
                  <a:txBody>
                    <a:bodyPr/>
                    <a:lstStyle/>
                    <a:p>
                      <a:pPr marL="0" algn="ctr" defTabSz="914400" rtl="0" eaLnBrk="1" latinLnBrk="0" hangingPunct="1"/>
                      <a:r>
                        <a:rPr lang="en-GB" sz="2000" b="1" kern="1200" noProof="0" dirty="0">
                          <a:solidFill>
                            <a:schemeClr val="bg1"/>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spTree>
    <p:extLst>
      <p:ext uri="{BB962C8B-B14F-4D97-AF65-F5344CB8AC3E}">
        <p14:creationId xmlns:p14="http://schemas.microsoft.com/office/powerpoint/2010/main" val="2511655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3685191302"/>
              </p:ext>
            </p:extLst>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392943">
                <a:tc>
                  <a:txBody>
                    <a:bodyPr/>
                    <a:lstStyle/>
                    <a:p>
                      <a:pPr marL="0" algn="ctr" defTabSz="914400" rtl="0" eaLnBrk="1" latinLnBrk="0" hangingPunct="1"/>
                      <a:r>
                        <a:rPr lang="en-GB" sz="2000" b="1" kern="1200" noProof="0" dirty="0">
                          <a:solidFill>
                            <a:srgbClr val="90B2D0"/>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chemeClr val="bg1"/>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sp>
        <p:nvSpPr>
          <p:cNvPr id="19" name="CuadroTexto 18">
            <a:extLst>
              <a:ext uri="{FF2B5EF4-FFF2-40B4-BE49-F238E27FC236}">
                <a16:creationId xmlns:a16="http://schemas.microsoft.com/office/drawing/2014/main" id="{F1A866EE-CD32-4F6A-9EAB-3C3AEF6D943D}"/>
              </a:ext>
            </a:extLst>
          </p:cNvPr>
          <p:cNvSpPr txBox="1"/>
          <p:nvPr/>
        </p:nvSpPr>
        <p:spPr>
          <a:xfrm>
            <a:off x="623970" y="679671"/>
            <a:ext cx="11226653" cy="5909310"/>
          </a:xfrm>
          <a:prstGeom prst="rect">
            <a:avLst/>
          </a:prstGeom>
          <a:noFill/>
        </p:spPr>
        <p:txBody>
          <a:bodyPr wrap="square" rtlCol="0">
            <a:spAutoFit/>
          </a:bodyPr>
          <a:lstStyle/>
          <a:p>
            <a:pPr algn="just">
              <a:spcAft>
                <a:spcPts val="1200"/>
              </a:spcAft>
            </a:pPr>
            <a:r>
              <a:rPr lang="en-US" sz="2400" b="1" dirty="0"/>
              <a:t>Public Sector Sustainability Reporting (SR): Challenges and opportunities</a:t>
            </a:r>
          </a:p>
          <a:p>
            <a:pPr algn="just">
              <a:spcAft>
                <a:spcPts val="1800"/>
              </a:spcAft>
            </a:pPr>
            <a:r>
              <a:rPr lang="en-US" sz="2200" dirty="0"/>
              <a:t>- The public sector represents a significant part of the economy and has a primary responsibility in promoting the achievement of the SDGs </a:t>
            </a:r>
            <a:r>
              <a:rPr lang="en-US" sz="2200" dirty="0">
                <a:sym typeface="Wingdings" panose="05000000000000000000" pitchFamily="2" charset="2"/>
              </a:rPr>
              <a:t> lead by the example.</a:t>
            </a:r>
          </a:p>
          <a:p>
            <a:pPr algn="just">
              <a:spcAft>
                <a:spcPts val="1800"/>
              </a:spcAft>
            </a:pPr>
            <a:r>
              <a:rPr lang="en-US" sz="2200" dirty="0"/>
              <a:t>- </a:t>
            </a:r>
            <a:r>
              <a:rPr lang="en-US" sz="2200" dirty="0" smtClean="0"/>
              <a:t>Non-financial </a:t>
            </a:r>
            <a:r>
              <a:rPr lang="en-US" sz="2200" dirty="0"/>
              <a:t>objectives are more important in the provision of public services than in the private sector.</a:t>
            </a:r>
          </a:p>
          <a:p>
            <a:pPr algn="just">
              <a:spcAft>
                <a:spcPts val="1200"/>
              </a:spcAft>
            </a:pPr>
            <a:r>
              <a:rPr lang="en-US" sz="2200" dirty="0"/>
              <a:t>- SR is seen with great hope in the public sector: a holistic view of the impact of its activities, and improve transparency and accountability (Guthrie et al., 2017; Manes-Rossi, 2018). </a:t>
            </a:r>
          </a:p>
          <a:p>
            <a:pPr algn="just">
              <a:spcAft>
                <a:spcPts val="1200"/>
              </a:spcAft>
            </a:pPr>
            <a:r>
              <a:rPr lang="en-US" sz="2200" i="1" u="sng" dirty="0"/>
              <a:t>Challenges</a:t>
            </a:r>
          </a:p>
          <a:p>
            <a:pPr marL="342900" indent="-342900" algn="just">
              <a:spcAft>
                <a:spcPts val="1200"/>
              </a:spcAft>
              <a:buFontTx/>
              <a:buChar char="-"/>
            </a:pPr>
            <a:r>
              <a:rPr lang="en-US" sz="2200" dirty="0" smtClean="0"/>
              <a:t>Availability </a:t>
            </a:r>
            <a:r>
              <a:rPr lang="en-US" sz="2200" dirty="0"/>
              <a:t>and gathering of information</a:t>
            </a:r>
            <a:r>
              <a:rPr lang="en-US" sz="2200" dirty="0" smtClean="0"/>
              <a:t>.</a:t>
            </a:r>
          </a:p>
          <a:p>
            <a:pPr marL="342900" indent="-342900" algn="just">
              <a:spcAft>
                <a:spcPts val="1200"/>
              </a:spcAft>
              <a:buFontTx/>
              <a:buChar char="-"/>
            </a:pPr>
            <a:r>
              <a:rPr lang="en-US" sz="2200" dirty="0" smtClean="0"/>
              <a:t>Multiple </a:t>
            </a:r>
            <a:r>
              <a:rPr lang="en-US" sz="2200" dirty="0"/>
              <a:t>accepted frameworks and lack of specific guidelines for public sector organizations. </a:t>
            </a:r>
          </a:p>
          <a:p>
            <a:pPr marL="342900" indent="-342900" algn="just">
              <a:spcAft>
                <a:spcPts val="1200"/>
              </a:spcAft>
              <a:buFontTx/>
              <a:buChar char="-"/>
            </a:pPr>
            <a:r>
              <a:rPr lang="en-US" sz="2200" dirty="0" smtClean="0"/>
              <a:t>Selection </a:t>
            </a:r>
            <a:r>
              <a:rPr lang="en-US" sz="2200" dirty="0"/>
              <a:t>of the best reporting tool (part of an annual report, stand-alone report, ICT tools</a:t>
            </a:r>
            <a:r>
              <a:rPr lang="en-US" sz="2200" dirty="0" smtClean="0"/>
              <a:t>).</a:t>
            </a:r>
          </a:p>
          <a:p>
            <a:pPr marL="800100" lvl="1" indent="-342900" algn="just">
              <a:spcAft>
                <a:spcPts val="1200"/>
              </a:spcAft>
              <a:buFont typeface="Wingdings" panose="05000000000000000000" pitchFamily="2" charset="2"/>
              <a:buChar char="à"/>
            </a:pPr>
            <a:r>
              <a:rPr lang="en-US" sz="2200" dirty="0" smtClean="0">
                <a:sym typeface="Wingdings" panose="05000000000000000000" pitchFamily="2" charset="2"/>
              </a:rPr>
              <a:t>Risk </a:t>
            </a:r>
            <a:r>
              <a:rPr lang="en-US" sz="2200" dirty="0">
                <a:sym typeface="Wingdings" panose="05000000000000000000" pitchFamily="2" charset="2"/>
              </a:rPr>
              <a:t>related to the use of ICT to replace traditional reports  Relevance of conceptual model for more open forms of SR  in the public sector</a:t>
            </a:r>
            <a:r>
              <a:rPr lang="en-US" sz="2200" dirty="0" smtClean="0">
                <a:sym typeface="Wingdings" panose="05000000000000000000" pitchFamily="2" charset="2"/>
              </a:rPr>
              <a:t>.</a:t>
            </a:r>
            <a:endParaRPr lang="en-US" sz="2200" dirty="0">
              <a:sym typeface="Wingdings" panose="05000000000000000000" pitchFamily="2" charset="2"/>
            </a:endParaRPr>
          </a:p>
        </p:txBody>
      </p:sp>
    </p:spTree>
    <p:extLst>
      <p:ext uri="{BB962C8B-B14F-4D97-AF65-F5344CB8AC3E}">
        <p14:creationId xmlns:p14="http://schemas.microsoft.com/office/powerpoint/2010/main" val="2837666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392943">
                <a:tc>
                  <a:txBody>
                    <a:bodyPr/>
                    <a:lstStyle/>
                    <a:p>
                      <a:pPr marL="0" algn="ctr" defTabSz="914400" rtl="0" eaLnBrk="1" latinLnBrk="0" hangingPunct="1"/>
                      <a:r>
                        <a:rPr lang="en-GB" sz="2000" b="1" kern="1200" noProof="0" dirty="0">
                          <a:solidFill>
                            <a:srgbClr val="90B2D0"/>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chemeClr val="bg1"/>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sp>
        <p:nvSpPr>
          <p:cNvPr id="19" name="CuadroTexto 18">
            <a:extLst>
              <a:ext uri="{FF2B5EF4-FFF2-40B4-BE49-F238E27FC236}">
                <a16:creationId xmlns:a16="http://schemas.microsoft.com/office/drawing/2014/main" id="{F1A866EE-CD32-4F6A-9EAB-3C3AEF6D943D}"/>
              </a:ext>
            </a:extLst>
          </p:cNvPr>
          <p:cNvSpPr txBox="1"/>
          <p:nvPr/>
        </p:nvSpPr>
        <p:spPr>
          <a:xfrm>
            <a:off x="623971" y="679671"/>
            <a:ext cx="10840442" cy="5786199"/>
          </a:xfrm>
          <a:prstGeom prst="rect">
            <a:avLst/>
          </a:prstGeom>
          <a:noFill/>
        </p:spPr>
        <p:txBody>
          <a:bodyPr wrap="square" rtlCol="0">
            <a:spAutoFit/>
          </a:bodyPr>
          <a:lstStyle/>
          <a:p>
            <a:pPr algn="just">
              <a:spcAft>
                <a:spcPts val="1200"/>
              </a:spcAft>
            </a:pPr>
            <a:r>
              <a:rPr lang="en-US" sz="2400" b="1" dirty="0"/>
              <a:t>Public Sector Sustainability Reporting (SR): Challenges and opportunities</a:t>
            </a:r>
          </a:p>
          <a:p>
            <a:pPr algn="just">
              <a:spcAft>
                <a:spcPts val="1200"/>
              </a:spcAft>
            </a:pPr>
            <a:r>
              <a:rPr lang="en-US" sz="2200" i="1" u="sng" dirty="0"/>
              <a:t>Opportunities</a:t>
            </a:r>
          </a:p>
          <a:p>
            <a:pPr algn="just">
              <a:spcAft>
                <a:spcPts val="1200"/>
              </a:spcAft>
            </a:pPr>
            <a:r>
              <a:rPr lang="en-US" sz="2200" dirty="0"/>
              <a:t>- Useful to improve organizational performance towards sustainability. Exposing processes and performance to public scrutiny provides strong incentives for good management (Cameron, 2004; </a:t>
            </a:r>
            <a:r>
              <a:rPr lang="en-US" sz="2200" dirty="0" err="1"/>
              <a:t>Cucciniello</a:t>
            </a:r>
            <a:r>
              <a:rPr lang="en-US" sz="2200" dirty="0"/>
              <a:t> et al., 2017; </a:t>
            </a:r>
            <a:r>
              <a:rPr lang="en-US" sz="2200" dirty="0" err="1"/>
              <a:t>IFRSF</a:t>
            </a:r>
            <a:r>
              <a:rPr lang="en-US" sz="2200" dirty="0"/>
              <a:t>, 2022).</a:t>
            </a:r>
          </a:p>
          <a:p>
            <a:pPr algn="just">
              <a:spcAft>
                <a:spcPts val="1200"/>
              </a:spcAft>
            </a:pPr>
            <a:r>
              <a:rPr lang="en-US" sz="2200" dirty="0"/>
              <a:t>- Increases the transparency of organizations</a:t>
            </a:r>
            <a:r>
              <a:rPr lang="en-US" sz="2200" dirty="0">
                <a:sym typeface="Wingdings" panose="05000000000000000000" pitchFamily="2" charset="2"/>
              </a:rPr>
              <a:t>. Transparency facilitates the monitoring of the achievements and performance and a necessary condition to achieve participation and collaboration. </a:t>
            </a:r>
          </a:p>
          <a:p>
            <a:pPr algn="just">
              <a:spcAft>
                <a:spcPts val="1200"/>
              </a:spcAft>
            </a:pPr>
            <a:r>
              <a:rPr lang="en-US" sz="2200" i="1" u="sng" dirty="0"/>
              <a:t>Role of open government and </a:t>
            </a:r>
            <a:r>
              <a:rPr lang="en-US" sz="2200" i="1" u="sng" dirty="0" smtClean="0"/>
              <a:t>open data in </a:t>
            </a:r>
            <a:r>
              <a:rPr lang="en-US" sz="2200" i="1" u="sng" dirty="0" smtClean="0"/>
              <a:t>sustainability reporting</a:t>
            </a:r>
            <a:endParaRPr lang="en-US" sz="2200" i="1" u="sng" dirty="0"/>
          </a:p>
          <a:p>
            <a:pPr algn="just">
              <a:spcAft>
                <a:spcPts val="1200"/>
              </a:spcAft>
            </a:pPr>
            <a:r>
              <a:rPr lang="en-US" sz="2200" dirty="0">
                <a:sym typeface="Wingdings" panose="05000000000000000000" pitchFamily="2" charset="2"/>
              </a:rPr>
              <a:t>- Provide the basis for achieving citizen participation and collaboration in the search for sustainability and </a:t>
            </a:r>
            <a:r>
              <a:rPr lang="en-US" sz="2200" dirty="0" smtClean="0">
                <a:sym typeface="Wingdings" panose="05000000000000000000" pitchFamily="2" charset="2"/>
              </a:rPr>
              <a:t>benefits </a:t>
            </a:r>
            <a:r>
              <a:rPr lang="en-US" sz="2200" dirty="0">
                <a:sym typeface="Wingdings" panose="05000000000000000000" pitchFamily="2" charset="2"/>
              </a:rPr>
              <a:t>for all stakeholders. For example, companies </a:t>
            </a:r>
            <a:r>
              <a:rPr lang="en-US" sz="2200" dirty="0" smtClean="0">
                <a:sym typeface="Wingdings" panose="05000000000000000000" pitchFamily="2" charset="2"/>
              </a:rPr>
              <a:t>have </a:t>
            </a:r>
            <a:r>
              <a:rPr lang="en-US" sz="2200" dirty="0">
                <a:sym typeface="Wingdings" panose="05000000000000000000" pitchFamily="2" charset="2"/>
              </a:rPr>
              <a:t>better resources to generate new products and services, foster innovation and generate jobs.  </a:t>
            </a:r>
          </a:p>
          <a:p>
            <a:pPr algn="just">
              <a:spcAft>
                <a:spcPts val="1200"/>
              </a:spcAft>
            </a:pPr>
            <a:r>
              <a:rPr lang="en-US" sz="2200" dirty="0" smtClean="0">
                <a:sym typeface="Wingdings" panose="05000000000000000000" pitchFamily="2" charset="2"/>
              </a:rPr>
              <a:t>- </a:t>
            </a:r>
            <a:r>
              <a:rPr lang="en-US" sz="2200" dirty="0">
                <a:sym typeface="Wingdings" panose="05000000000000000000" pitchFamily="2" charset="2"/>
              </a:rPr>
              <a:t>Satisfy the needs of external stakeholders who cannot obtain reports tailored to meet their particular information needs</a:t>
            </a:r>
            <a:r>
              <a:rPr lang="en-US" sz="2200" dirty="0" smtClean="0">
                <a:sym typeface="Wingdings" panose="05000000000000000000" pitchFamily="2" charset="2"/>
              </a:rPr>
              <a:t>.</a:t>
            </a:r>
            <a:endParaRPr lang="en-US" sz="2200" dirty="0">
              <a:sym typeface="Wingdings" panose="05000000000000000000" pitchFamily="2" charset="2"/>
            </a:endParaRPr>
          </a:p>
        </p:txBody>
      </p:sp>
    </p:spTree>
    <p:extLst>
      <p:ext uri="{BB962C8B-B14F-4D97-AF65-F5344CB8AC3E}">
        <p14:creationId xmlns:p14="http://schemas.microsoft.com/office/powerpoint/2010/main" val="3925535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392943">
                <a:tc>
                  <a:txBody>
                    <a:bodyPr/>
                    <a:lstStyle/>
                    <a:p>
                      <a:pPr marL="0" algn="ctr" defTabSz="914400" rtl="0" eaLnBrk="1" latinLnBrk="0" hangingPunct="1"/>
                      <a:r>
                        <a:rPr lang="en-GB" sz="2000" b="1" kern="1200" noProof="0" dirty="0">
                          <a:solidFill>
                            <a:srgbClr val="90B2D0"/>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chemeClr val="bg1"/>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sp>
        <p:nvSpPr>
          <p:cNvPr id="19" name="CuadroTexto 18">
            <a:extLst>
              <a:ext uri="{FF2B5EF4-FFF2-40B4-BE49-F238E27FC236}">
                <a16:creationId xmlns:a16="http://schemas.microsoft.com/office/drawing/2014/main" id="{F1A866EE-CD32-4F6A-9EAB-3C3AEF6D943D}"/>
              </a:ext>
            </a:extLst>
          </p:cNvPr>
          <p:cNvSpPr txBox="1"/>
          <p:nvPr/>
        </p:nvSpPr>
        <p:spPr>
          <a:xfrm>
            <a:off x="623971" y="679671"/>
            <a:ext cx="10840442" cy="2123658"/>
          </a:xfrm>
          <a:prstGeom prst="rect">
            <a:avLst/>
          </a:prstGeom>
          <a:noFill/>
        </p:spPr>
        <p:txBody>
          <a:bodyPr wrap="square" rtlCol="0">
            <a:spAutoFit/>
          </a:bodyPr>
          <a:lstStyle/>
          <a:p>
            <a:pPr algn="just">
              <a:spcAft>
                <a:spcPts val="1200"/>
              </a:spcAft>
            </a:pPr>
            <a:r>
              <a:rPr lang="en-US" sz="2400" b="1" dirty="0" smtClean="0"/>
              <a:t> Good practice </a:t>
            </a:r>
            <a:r>
              <a:rPr lang="en-US" sz="2400" b="1" dirty="0"/>
              <a:t>for managing and publishing data and statistics related to the SDGs </a:t>
            </a:r>
          </a:p>
          <a:p>
            <a:pPr algn="just">
              <a:spcAft>
                <a:spcPts val="1200"/>
              </a:spcAft>
            </a:pPr>
            <a:r>
              <a:rPr lang="en-US" sz="2200" b="1" dirty="0"/>
              <a:t>- Platform Open SDG </a:t>
            </a:r>
            <a:r>
              <a:rPr lang="en-US" sz="2200" dirty="0"/>
              <a:t>(https://open-sdg.org/), developed by the Office for National Statistics of the United Kingdom with support from the UN</a:t>
            </a:r>
            <a:r>
              <a:rPr lang="en-US" sz="2200" dirty="0">
                <a:sym typeface="Wingdings" panose="05000000000000000000" pitchFamily="2" charset="2"/>
              </a:rPr>
              <a:t>. </a:t>
            </a:r>
          </a:p>
          <a:p>
            <a:pPr algn="just">
              <a:spcAft>
                <a:spcPts val="1200"/>
              </a:spcAft>
            </a:pPr>
            <a:r>
              <a:rPr lang="en-US" sz="2200" dirty="0">
                <a:sym typeface="Wingdings" panose="05000000000000000000" pitchFamily="2" charset="2"/>
              </a:rPr>
              <a:t>- Used by: 23 countries (US, UK, Germany…) and 11 subnational governments (Barcelona, Liverpool, Bristol…)</a:t>
            </a:r>
          </a:p>
        </p:txBody>
      </p:sp>
      <p:pic>
        <p:nvPicPr>
          <p:cNvPr id="3" name="Imagen 2">
            <a:extLst>
              <a:ext uri="{FF2B5EF4-FFF2-40B4-BE49-F238E27FC236}">
                <a16:creationId xmlns:a16="http://schemas.microsoft.com/office/drawing/2014/main" id="{F0BC2AD6-3910-4944-AC27-9E0463F7A78B}"/>
              </a:ext>
            </a:extLst>
          </p:cNvPr>
          <p:cNvPicPr>
            <a:picLocks noChangeAspect="1"/>
          </p:cNvPicPr>
          <p:nvPr/>
        </p:nvPicPr>
        <p:blipFill>
          <a:blip r:embed="rId3"/>
          <a:stretch>
            <a:fillRect/>
          </a:stretch>
        </p:blipFill>
        <p:spPr>
          <a:xfrm>
            <a:off x="806222" y="2897423"/>
            <a:ext cx="7543120" cy="1508624"/>
          </a:xfrm>
          <a:prstGeom prst="rect">
            <a:avLst/>
          </a:prstGeom>
          <a:ln>
            <a:solidFill>
              <a:schemeClr val="tx1"/>
            </a:solidFill>
          </a:ln>
        </p:spPr>
      </p:pic>
      <p:pic>
        <p:nvPicPr>
          <p:cNvPr id="6" name="Imagen 5">
            <a:extLst>
              <a:ext uri="{FF2B5EF4-FFF2-40B4-BE49-F238E27FC236}">
                <a16:creationId xmlns:a16="http://schemas.microsoft.com/office/drawing/2014/main" id="{9403232A-91B5-4072-AD94-C51AE6BC2830}"/>
              </a:ext>
            </a:extLst>
          </p:cNvPr>
          <p:cNvPicPr>
            <a:picLocks noChangeAspect="1"/>
          </p:cNvPicPr>
          <p:nvPr/>
        </p:nvPicPr>
        <p:blipFill>
          <a:blip r:embed="rId4"/>
          <a:stretch>
            <a:fillRect/>
          </a:stretch>
        </p:blipFill>
        <p:spPr>
          <a:xfrm>
            <a:off x="337732" y="4500142"/>
            <a:ext cx="7696331" cy="2357858"/>
          </a:xfrm>
          <a:prstGeom prst="rect">
            <a:avLst/>
          </a:prstGeom>
          <a:ln>
            <a:solidFill>
              <a:schemeClr val="tx1"/>
            </a:solidFill>
          </a:ln>
        </p:spPr>
      </p:pic>
      <p:pic>
        <p:nvPicPr>
          <p:cNvPr id="8" name="Imagen 7">
            <a:extLst>
              <a:ext uri="{FF2B5EF4-FFF2-40B4-BE49-F238E27FC236}">
                <a16:creationId xmlns:a16="http://schemas.microsoft.com/office/drawing/2014/main" id="{4A347A0D-6D63-41FC-BA80-6DD6A3091D11}"/>
              </a:ext>
            </a:extLst>
          </p:cNvPr>
          <p:cNvPicPr>
            <a:picLocks noChangeAspect="1"/>
          </p:cNvPicPr>
          <p:nvPr/>
        </p:nvPicPr>
        <p:blipFill>
          <a:blip r:embed="rId5"/>
          <a:stretch>
            <a:fillRect/>
          </a:stretch>
        </p:blipFill>
        <p:spPr>
          <a:xfrm>
            <a:off x="8349342" y="4876801"/>
            <a:ext cx="3005199" cy="1787815"/>
          </a:xfrm>
          <a:prstGeom prst="rect">
            <a:avLst/>
          </a:prstGeom>
          <a:ln>
            <a:solidFill>
              <a:schemeClr val="tx1"/>
            </a:solidFill>
          </a:ln>
        </p:spPr>
      </p:pic>
    </p:spTree>
    <p:extLst>
      <p:ext uri="{BB962C8B-B14F-4D97-AF65-F5344CB8AC3E}">
        <p14:creationId xmlns:p14="http://schemas.microsoft.com/office/powerpoint/2010/main" val="3432708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2226139070"/>
              </p:ext>
            </p:extLst>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392943">
                <a:tc>
                  <a:txBody>
                    <a:bodyPr/>
                    <a:lstStyle/>
                    <a:p>
                      <a:pPr marL="0" algn="ctr" defTabSz="914400" rtl="0" eaLnBrk="1" latinLnBrk="0" hangingPunct="1"/>
                      <a:r>
                        <a:rPr lang="en-GB" sz="2000" b="1" kern="1200" noProof="0" dirty="0">
                          <a:solidFill>
                            <a:srgbClr val="90B2D0"/>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chemeClr val="bg1"/>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sp>
        <p:nvSpPr>
          <p:cNvPr id="19" name="CuadroTexto 18">
            <a:extLst>
              <a:ext uri="{FF2B5EF4-FFF2-40B4-BE49-F238E27FC236}">
                <a16:creationId xmlns:a16="http://schemas.microsoft.com/office/drawing/2014/main" id="{F1A866EE-CD32-4F6A-9EAB-3C3AEF6D943D}"/>
              </a:ext>
            </a:extLst>
          </p:cNvPr>
          <p:cNvSpPr txBox="1"/>
          <p:nvPr/>
        </p:nvSpPr>
        <p:spPr>
          <a:xfrm>
            <a:off x="623971" y="917415"/>
            <a:ext cx="10840442" cy="5109091"/>
          </a:xfrm>
          <a:prstGeom prst="rect">
            <a:avLst/>
          </a:prstGeom>
          <a:noFill/>
        </p:spPr>
        <p:txBody>
          <a:bodyPr wrap="square" rtlCol="0">
            <a:spAutoFit/>
          </a:bodyPr>
          <a:lstStyle/>
          <a:p>
            <a:pPr algn="just">
              <a:spcAft>
                <a:spcPts val="1200"/>
              </a:spcAft>
            </a:pPr>
            <a:r>
              <a:rPr lang="en-US" sz="2400" b="1" dirty="0"/>
              <a:t>Literature review on public sector transparency through ICT</a:t>
            </a:r>
          </a:p>
          <a:p>
            <a:pPr algn="just">
              <a:spcAft>
                <a:spcPts val="1200"/>
              </a:spcAft>
            </a:pPr>
            <a:r>
              <a:rPr lang="en-US" sz="2200" dirty="0"/>
              <a:t>- There has been a wealth of research measuring transparency levels in the public sector through the use of websites, particularly as regards financial information.</a:t>
            </a:r>
          </a:p>
          <a:p>
            <a:pPr algn="just">
              <a:spcAft>
                <a:spcPts val="1200"/>
              </a:spcAft>
            </a:pPr>
            <a:r>
              <a:rPr lang="en-US" sz="2200" dirty="0"/>
              <a:t>- More recently, the use of other ICT tools, such as social media and open data portals has been proposed and analyzed</a:t>
            </a:r>
            <a:r>
              <a:rPr lang="en-US" sz="2200" dirty="0">
                <a:sym typeface="Wingdings" panose="05000000000000000000" pitchFamily="2" charset="2"/>
              </a:rPr>
              <a:t>. </a:t>
            </a:r>
          </a:p>
          <a:p>
            <a:pPr algn="just">
              <a:spcAft>
                <a:spcPts val="1200"/>
              </a:spcAft>
            </a:pPr>
            <a:r>
              <a:rPr lang="en-US" sz="2200" dirty="0">
                <a:sym typeface="Wingdings" panose="05000000000000000000" pitchFamily="2" charset="2"/>
              </a:rPr>
              <a:t>- </a:t>
            </a:r>
            <a:r>
              <a:rPr lang="en-US" sz="2200" dirty="0" smtClean="0">
                <a:sym typeface="Wingdings" panose="05000000000000000000" pitchFamily="2" charset="2"/>
              </a:rPr>
              <a:t>The focus has been broadened in two ways:</a:t>
            </a:r>
            <a:endParaRPr lang="en-US" sz="2200" dirty="0">
              <a:sym typeface="Wingdings" panose="05000000000000000000" pitchFamily="2" charset="2"/>
            </a:endParaRPr>
          </a:p>
          <a:p>
            <a:pPr marL="539750" indent="-539750" algn="just">
              <a:spcAft>
                <a:spcPts val="1200"/>
              </a:spcAft>
            </a:pPr>
            <a:r>
              <a:rPr lang="en-US" sz="2200" dirty="0">
                <a:sym typeface="Wingdings" panose="05000000000000000000" pitchFamily="2" charset="2"/>
              </a:rPr>
              <a:t>	a) to incorporate citizen participation and collaboration approaches, in addition to transparency, as cornerstones of open government. </a:t>
            </a:r>
          </a:p>
          <a:p>
            <a:pPr marL="539750" indent="-539750" algn="just">
              <a:spcAft>
                <a:spcPts val="1200"/>
              </a:spcAft>
            </a:pPr>
            <a:r>
              <a:rPr lang="en-US" sz="2200" dirty="0">
                <a:sym typeface="Wingdings" panose="05000000000000000000" pitchFamily="2" charset="2"/>
              </a:rPr>
              <a:t>	b) to incorporate social and environmental </a:t>
            </a:r>
            <a:r>
              <a:rPr lang="en-US" sz="2200" dirty="0" smtClean="0">
                <a:sym typeface="Wingdings" panose="05000000000000000000" pitchFamily="2" charset="2"/>
              </a:rPr>
              <a:t>aspects, </a:t>
            </a:r>
            <a:r>
              <a:rPr lang="en-US" sz="2200" dirty="0">
                <a:sym typeface="Wingdings" panose="05000000000000000000" pitchFamily="2" charset="2"/>
              </a:rPr>
              <a:t>particularly in state-owned enterprises, public universities and local governments.</a:t>
            </a:r>
          </a:p>
          <a:p>
            <a:pPr algn="just">
              <a:spcAft>
                <a:spcPts val="1200"/>
              </a:spcAft>
            </a:pPr>
            <a:r>
              <a:rPr lang="en-US" sz="2200" dirty="0"/>
              <a:t>Despite this previous research, the contribution of open government to SR in the public sector is still understudied</a:t>
            </a:r>
            <a:r>
              <a:rPr lang="en-US" sz="2200" dirty="0">
                <a:sym typeface="Wingdings" panose="05000000000000000000" pitchFamily="2" charset="2"/>
              </a:rPr>
              <a:t>.  </a:t>
            </a:r>
          </a:p>
        </p:txBody>
      </p:sp>
    </p:spTree>
    <p:extLst>
      <p:ext uri="{BB962C8B-B14F-4D97-AF65-F5344CB8AC3E}">
        <p14:creationId xmlns:p14="http://schemas.microsoft.com/office/powerpoint/2010/main" val="265591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3374675204"/>
              </p:ext>
            </p:extLst>
          </p:nvPr>
        </p:nvGraphicFramePr>
        <p:xfrm>
          <a:off x="0" y="0"/>
          <a:ext cx="12191999" cy="396240"/>
        </p:xfrm>
        <a:graphic>
          <a:graphicData uri="http://schemas.openxmlformats.org/drawingml/2006/table">
            <a:tbl>
              <a:tblPr firstRow="1" bandRow="1">
                <a:tableStyleId>{5C22544A-7EE6-4342-B048-85BDC9FD1C3A}</a:tableStyleId>
              </a:tblPr>
              <a:tblGrid>
                <a:gridCol w="1728287">
                  <a:extLst>
                    <a:ext uri="{9D8B030D-6E8A-4147-A177-3AD203B41FA5}">
                      <a16:colId xmlns:a16="http://schemas.microsoft.com/office/drawing/2014/main" val="752490460"/>
                    </a:ext>
                  </a:extLst>
                </a:gridCol>
                <a:gridCol w="3248200">
                  <a:extLst>
                    <a:ext uri="{9D8B030D-6E8A-4147-A177-3AD203B41FA5}">
                      <a16:colId xmlns:a16="http://schemas.microsoft.com/office/drawing/2014/main" val="1405109971"/>
                    </a:ext>
                  </a:extLst>
                </a:gridCol>
                <a:gridCol w="2194068">
                  <a:extLst>
                    <a:ext uri="{9D8B030D-6E8A-4147-A177-3AD203B41FA5}">
                      <a16:colId xmlns:a16="http://schemas.microsoft.com/office/drawing/2014/main" val="2305900776"/>
                    </a:ext>
                  </a:extLst>
                </a:gridCol>
                <a:gridCol w="2684645">
                  <a:extLst>
                    <a:ext uri="{9D8B030D-6E8A-4147-A177-3AD203B41FA5}">
                      <a16:colId xmlns:a16="http://schemas.microsoft.com/office/drawing/2014/main" val="1867235072"/>
                    </a:ext>
                  </a:extLst>
                </a:gridCol>
                <a:gridCol w="2336799">
                  <a:extLst>
                    <a:ext uri="{9D8B030D-6E8A-4147-A177-3AD203B41FA5}">
                      <a16:colId xmlns:a16="http://schemas.microsoft.com/office/drawing/2014/main" val="1160048678"/>
                    </a:ext>
                  </a:extLst>
                </a:gridCol>
              </a:tblGrid>
              <a:tr h="183990">
                <a:tc>
                  <a:txBody>
                    <a:bodyPr/>
                    <a:lstStyle/>
                    <a:p>
                      <a:pPr marL="0" algn="ctr" defTabSz="914400" rtl="0" eaLnBrk="1" latinLnBrk="0" hangingPunct="1"/>
                      <a:r>
                        <a:rPr lang="en-GB" sz="2000" b="1" kern="1200" noProof="0" dirty="0">
                          <a:solidFill>
                            <a:srgbClr val="90B2D0"/>
                          </a:solidFill>
                          <a:latin typeface="+mn-lt"/>
                          <a:ea typeface="+mn-ea"/>
                          <a:cs typeface="+mn-cs"/>
                        </a:rPr>
                        <a:t>1.Introduction</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2.SR in the public sector</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3.Literature review</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chemeClr val="bg1"/>
                          </a:solidFill>
                          <a:latin typeface="+mn-lt"/>
                          <a:ea typeface="+mn-ea"/>
                          <a:cs typeface="+mn-cs"/>
                        </a:rPr>
                        <a:t>4.Conceptual model</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a:txBody>
                    <a:bodyPr/>
                    <a:lstStyle/>
                    <a:p>
                      <a:pPr marL="0" algn="ctr" defTabSz="914400" rtl="0" eaLnBrk="1" latinLnBrk="0" hangingPunct="1"/>
                      <a:r>
                        <a:rPr lang="en-GB" sz="2000" b="1" kern="1200" noProof="0" dirty="0">
                          <a:solidFill>
                            <a:srgbClr val="90B2D0"/>
                          </a:solidFill>
                          <a:latin typeface="+mn-lt"/>
                          <a:ea typeface="+mn-ea"/>
                          <a:cs typeface="+mn-cs"/>
                        </a:rPr>
                        <a:t>5.Conclusions</a:t>
                      </a:r>
                    </a:p>
                  </a:txBody>
                  <a:tcPr marL="0" marR="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066458050"/>
                  </a:ext>
                </a:extLst>
              </a:tr>
            </a:tbl>
          </a:graphicData>
        </a:graphic>
      </p:graphicFrame>
      <p:sp>
        <p:nvSpPr>
          <p:cNvPr id="19" name="CuadroTexto 18">
            <a:extLst>
              <a:ext uri="{FF2B5EF4-FFF2-40B4-BE49-F238E27FC236}">
                <a16:creationId xmlns:a16="http://schemas.microsoft.com/office/drawing/2014/main" id="{F1A866EE-CD32-4F6A-9EAB-3C3AEF6D943D}"/>
              </a:ext>
            </a:extLst>
          </p:cNvPr>
          <p:cNvSpPr txBox="1"/>
          <p:nvPr/>
        </p:nvSpPr>
        <p:spPr>
          <a:xfrm>
            <a:off x="546853" y="1511270"/>
            <a:ext cx="10840442" cy="3662541"/>
          </a:xfrm>
          <a:prstGeom prst="rect">
            <a:avLst/>
          </a:prstGeom>
          <a:noFill/>
        </p:spPr>
        <p:txBody>
          <a:bodyPr wrap="square" rtlCol="0">
            <a:spAutoFit/>
          </a:bodyPr>
          <a:lstStyle/>
          <a:p>
            <a:pPr algn="just">
              <a:spcAft>
                <a:spcPts val="1200"/>
              </a:spcAft>
            </a:pPr>
            <a:r>
              <a:rPr lang="en-US" sz="2400" b="1" dirty="0"/>
              <a:t>Conceptual model to measure and assess the openness of sustainability information in the public </a:t>
            </a:r>
            <a:r>
              <a:rPr lang="en-US" sz="2400" b="1" dirty="0" smtClean="0"/>
              <a:t>sector</a:t>
            </a:r>
          </a:p>
          <a:p>
            <a:pPr algn="just">
              <a:spcAft>
                <a:spcPts val="1200"/>
              </a:spcAft>
            </a:pPr>
            <a:endParaRPr lang="en-US" sz="2400" b="1" dirty="0"/>
          </a:p>
          <a:p>
            <a:pPr marL="342900" indent="-342900" algn="just">
              <a:spcAft>
                <a:spcPts val="1200"/>
              </a:spcAft>
              <a:buFontTx/>
              <a:buChar char="-"/>
            </a:pPr>
            <a:r>
              <a:rPr lang="en-US" sz="2200" dirty="0"/>
              <a:t>The </a:t>
            </a:r>
            <a:r>
              <a:rPr lang="en-US" sz="2200" b="1" dirty="0"/>
              <a:t>mere disclosure of information is not enough</a:t>
            </a:r>
            <a:r>
              <a:rPr lang="en-US" sz="2200" dirty="0"/>
              <a:t>; stakeholder orientation (or responsiveness to user needs) is necessary for effective public accountability to take place</a:t>
            </a:r>
          </a:p>
          <a:p>
            <a:pPr marL="1257300" lvl="2" indent="-342900" algn="just">
              <a:spcAft>
                <a:spcPts val="1200"/>
              </a:spcAft>
              <a:buFont typeface="Wingdings" panose="05000000000000000000" pitchFamily="2" charset="2"/>
              <a:buChar char="à"/>
            </a:pPr>
            <a:r>
              <a:rPr lang="en-US" sz="2200" dirty="0" smtClean="0">
                <a:sym typeface="Wingdings" panose="05000000000000000000" pitchFamily="2" charset="2"/>
              </a:rPr>
              <a:t>User </a:t>
            </a:r>
            <a:r>
              <a:rPr lang="en-US" sz="2200" dirty="0">
                <a:sym typeface="Wingdings" panose="05000000000000000000" pitchFamily="2" charset="2"/>
              </a:rPr>
              <a:t>needs: data experts and general </a:t>
            </a:r>
            <a:r>
              <a:rPr lang="en-US" sz="2200" dirty="0" smtClean="0">
                <a:sym typeface="Wingdings" panose="05000000000000000000" pitchFamily="2" charset="2"/>
              </a:rPr>
              <a:t>public</a:t>
            </a:r>
          </a:p>
          <a:p>
            <a:pPr marL="1257300" lvl="2" indent="-342900" algn="just">
              <a:spcAft>
                <a:spcPts val="1200"/>
              </a:spcAft>
              <a:buFont typeface="Wingdings" panose="05000000000000000000" pitchFamily="2" charset="2"/>
              <a:buChar char="à"/>
            </a:pPr>
            <a:endParaRPr lang="en-US" sz="2200" dirty="0"/>
          </a:p>
          <a:p>
            <a:pPr marL="342900" indent="-342900" algn="just">
              <a:spcAft>
                <a:spcPts val="1200"/>
              </a:spcAft>
              <a:buFontTx/>
              <a:buChar char="-"/>
            </a:pPr>
            <a:r>
              <a:rPr lang="en-US" sz="2200" b="1" dirty="0"/>
              <a:t>Importance of interactivity, engagement and collaboration</a:t>
            </a:r>
            <a:r>
              <a:rPr lang="en-US" sz="2200" dirty="0"/>
              <a:t>.</a:t>
            </a:r>
          </a:p>
        </p:txBody>
      </p:sp>
    </p:spTree>
    <p:extLst>
      <p:ext uri="{BB962C8B-B14F-4D97-AF65-F5344CB8AC3E}">
        <p14:creationId xmlns:p14="http://schemas.microsoft.com/office/powerpoint/2010/main" val="3588458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8418</TotalTime>
  <Words>1622</Words>
  <Application>Microsoft Office PowerPoint</Application>
  <PresentationFormat>Panorámica</PresentationFormat>
  <Paragraphs>173</Paragraphs>
  <Slides>16</Slides>
  <Notes>16</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Calibri Light</vt:lpstr>
      <vt:lpstr>굴림</vt:lpstr>
      <vt:lpstr>Times New Roman</vt:lpstr>
      <vt:lpstr>Wingdings</vt:lpstr>
      <vt:lpstr>Tema de Office</vt:lpstr>
      <vt:lpstr>Towards more open forms of sustainability reporting in the public sector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Towards more open forms of sustainability reporting in the public sector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Sonia Royo</cp:lastModifiedBy>
  <cp:revision>354</cp:revision>
  <dcterms:created xsi:type="dcterms:W3CDTF">2019-02-19T17:40:52Z</dcterms:created>
  <dcterms:modified xsi:type="dcterms:W3CDTF">2023-04-23T10:39:20Z</dcterms:modified>
</cp:coreProperties>
</file>